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9" r:id="rId2"/>
  </p:sldMasterIdLst>
  <p:notesMasterIdLst>
    <p:notesMasterId r:id="rId14"/>
  </p:notesMasterIdLst>
  <p:sldIdLst>
    <p:sldId id="256" r:id="rId3"/>
    <p:sldId id="263" r:id="rId4"/>
    <p:sldId id="300" r:id="rId5"/>
    <p:sldId id="309" r:id="rId6"/>
    <p:sldId id="301" r:id="rId7"/>
    <p:sldId id="310" r:id="rId8"/>
    <p:sldId id="303" r:id="rId9"/>
    <p:sldId id="304" r:id="rId10"/>
    <p:sldId id="305" r:id="rId11"/>
    <p:sldId id="306" r:id="rId12"/>
    <p:sldId id="293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Campbell" initials="k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B9B"/>
    <a:srgbClr val="4BCAFF"/>
    <a:srgbClr val="ED1C24"/>
    <a:srgbClr val="5F5F5F"/>
    <a:srgbClr val="F57F85"/>
    <a:srgbClr val="408ECB"/>
    <a:srgbClr val="BEBEBE"/>
    <a:srgbClr val="DED39B"/>
    <a:srgbClr val="F6C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1152" autoAdjust="0"/>
  </p:normalViewPr>
  <p:slideViewPr>
    <p:cSldViewPr snapToObjects="1">
      <p:cViewPr varScale="1">
        <p:scale>
          <a:sx n="99" d="100"/>
          <a:sy n="99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C04C84-A70B-4946-8655-21FEAE0F06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22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 descr="AA_Logotype100_RGB.eps"/>
          <p:cNvPicPr>
            <a:picLocks noChangeAspect="1"/>
          </p:cNvPicPr>
          <p:nvPr userDrawn="1"/>
        </p:nvPicPr>
        <p:blipFill>
          <a:blip r:embed="rId2" cstate="print">
            <a:lum bright="77000" contrast="12000"/>
          </a:blip>
          <a:stretch>
            <a:fillRect/>
          </a:stretch>
        </p:blipFill>
        <p:spPr>
          <a:xfrm>
            <a:off x="7164288" y="81136"/>
            <a:ext cx="1911558" cy="25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orbel" pitchFamily="34" charset="0"/>
              </a:defRPr>
            </a:lvl1pPr>
            <a:lvl2pPr>
              <a:defRPr>
                <a:latin typeface="Corbel" pitchFamily="34" charset="0"/>
              </a:defRPr>
            </a:lvl2pPr>
            <a:lvl3pPr>
              <a:defRPr>
                <a:latin typeface="Corbel" pitchFamily="34" charset="0"/>
              </a:defRPr>
            </a:lvl3pPr>
            <a:lvl4pPr>
              <a:defRPr>
                <a:latin typeface="Corbel" pitchFamily="34" charset="0"/>
              </a:defRPr>
            </a:lvl4pPr>
            <a:lvl5pPr>
              <a:defRPr>
                <a:latin typeface="Corbe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6225" indent="-27622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­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444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812800" indent="-2317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400">
          <a:solidFill>
            <a:schemeClr val="tx1"/>
          </a:solidFill>
          <a:latin typeface="+mn-lt"/>
        </a:defRPr>
      </a:lvl3pPr>
      <a:lvl4pPr marL="1058863" indent="-215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1349375" indent="-2603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18065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2637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27209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1781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76225" indent="-27622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­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0863" indent="-2444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812800" indent="-2317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2400">
          <a:solidFill>
            <a:schemeClr val="tx1"/>
          </a:solidFill>
          <a:latin typeface="+mn-lt"/>
        </a:defRPr>
      </a:lvl3pPr>
      <a:lvl4pPr marL="1058863" indent="-215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4pPr>
      <a:lvl5pPr marL="1349375" indent="-2603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5pPr>
      <a:lvl6pPr marL="18065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6pPr>
      <a:lvl7pPr marL="22637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7pPr>
      <a:lvl8pPr marL="27209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8pPr>
      <a:lvl9pPr marL="3178175" indent="-260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"/>
          <p:cNvSpPr txBox="1">
            <a:spLocks noChangeArrowheads="1"/>
          </p:cNvSpPr>
          <p:nvPr/>
        </p:nvSpPr>
        <p:spPr bwMode="auto">
          <a:xfrm>
            <a:off x="323181" y="1196752"/>
            <a:ext cx="849763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Financing the Future of Food: 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Case Study of the Global Agriculture and Food Security Program (GAFSP) and Lessons for Donors/CSOs</a:t>
            </a:r>
            <a:endParaRPr lang="en-US" sz="4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6" descr="ActionAid_Logo_W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982" y="5943600"/>
            <a:ext cx="7920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Neil Watkins, Director of Policy and Campaigns, ActionAid USA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April 20, 2012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41847" y="1052736"/>
            <a:ext cx="6778625" cy="5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Lessons for Other donors, CSOs</a:t>
            </a:r>
            <a:endParaRPr lang="en-GB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1826657"/>
            <a:ext cx="66357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000" b="1" dirty="0" smtClean="0">
              <a:solidFill>
                <a:srgbClr val="77AB9B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GAFSP innovations could strengthen World Bank ARD lending/other donor initiatives in </a:t>
            </a:r>
            <a:r>
              <a:rPr lang="en-US" sz="2400" b="1" dirty="0" err="1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US" sz="24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 sector: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Supports country plans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Quality of other bilateral/multilateral FS initiatives could be strengthened by including numerous stakeholders including civil society.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GAFSP fund incentivizes CSO participation with Quality of Participation guidelines – which increases accountability.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2000" b="1" dirty="0" smtClean="0">
              <a:solidFill>
                <a:srgbClr val="77AB9B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76612scr_ab91eaa6343c2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34441sc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57921scr_d578ea7c14a4ac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76339sc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3715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1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ActionAid_Logo_W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60350"/>
            <a:ext cx="2771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41847" y="1052736"/>
            <a:ext cx="6778625" cy="6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Calibri" pitchFamily="34" charset="0"/>
              </a:rPr>
              <a:t>Background - GAFSP</a:t>
            </a:r>
            <a:endParaRPr lang="en-GB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pic>
        <p:nvPicPr>
          <p:cNvPr id="4102" name="Picture 5" descr="wom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6563"/>
            <a:ext cx="17097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76389scr_48d8330dcd741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5562"/>
            <a:ext cx="17097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8453scr_3c36519cd7ff7f1.jpg"/>
          <p:cNvPicPr>
            <a:picLocks noChangeAspect="1"/>
          </p:cNvPicPr>
          <p:nvPr/>
        </p:nvPicPr>
        <p:blipFill>
          <a:blip r:embed="rId4" cstate="print"/>
          <a:srcRect l="15573" r="17516"/>
          <a:stretch>
            <a:fillRect/>
          </a:stretch>
        </p:blipFill>
        <p:spPr>
          <a:xfrm>
            <a:off x="-15248" y="3417943"/>
            <a:ext cx="1724597" cy="1717200"/>
          </a:xfrm>
          <a:prstGeom prst="rect">
            <a:avLst/>
          </a:prstGeom>
        </p:spPr>
      </p:pic>
      <p:pic>
        <p:nvPicPr>
          <p:cNvPr id="14" name="Picture 13" descr="37358scr.jpg"/>
          <p:cNvPicPr>
            <a:picLocks noChangeAspect="1"/>
          </p:cNvPicPr>
          <p:nvPr/>
        </p:nvPicPr>
        <p:blipFill>
          <a:blip r:embed="rId5" cstate="print"/>
          <a:srcRect t="20326" b="13057"/>
          <a:stretch>
            <a:fillRect/>
          </a:stretch>
        </p:blipFill>
        <p:spPr>
          <a:xfrm>
            <a:off x="-6032" y="-3437"/>
            <a:ext cx="1713395" cy="17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050" y="1826657"/>
            <a:ext cx="663575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GAFSP was established in April 2010,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following commitments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from the G8 in 2009 and the G20 in Pittsburgh.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Funding: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fund, with a small secretariat at the World Bank, has received nearly $1 billion in pledges from donors including the United States, Spain, Korea, the Bill and Melinda Gates Foundation, Canada, Ireland, and Australia. Public Sector Window and Private Sector Window</a:t>
            </a:r>
          </a:p>
          <a:p>
            <a:pPr lvl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Principles: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fund embodies many of the principles of aid effectiveness, including country ownership, a strong monitoring and evaluation element, and provisions to ensure transparency and civil society participation.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Process: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for proposals; projects must emanate from CAADP-like country investment plan; review by TAC; approval by Steering Committee; Implementation with Supervising Entity.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41847" y="1052736"/>
            <a:ext cx="6778625" cy="82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Governance of the GAFSP (Public Sector Window)</a:t>
            </a:r>
            <a:endParaRPr lang="en-GB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1826657"/>
            <a:ext cx="66357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One of the innovations of the GAFSP is its governance structure. 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It is governed by a Steering Committee with 12 voting members (6 donors, along with 6 developing country governments), as well as 11 non-voting but fully participating members.</a:t>
            </a:r>
          </a:p>
          <a:p>
            <a:pPr lvl="0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Non-voting members: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3 CSOs (including ActionAid and a farmers’ organization leader from Africa - ROPPA and Asia – Asian Farmers Association); 3 representatives from the UN system; and representatives from the IFIs which serve as the supervising entities for GAFSP projects.</a:t>
            </a:r>
          </a:p>
          <a:p>
            <a:pPr lvl="0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Little difference in practice between voting and non-voting members: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all discussions and decisions are taken with all members present.</a:t>
            </a:r>
          </a:p>
        </p:txBody>
      </p:sp>
      <p:pic>
        <p:nvPicPr>
          <p:cNvPr id="10" name="Picture 9" descr="44886scr_096f57ab65d74bc.jpg"/>
          <p:cNvPicPr>
            <a:picLocks noChangeAspect="1"/>
          </p:cNvPicPr>
          <p:nvPr/>
        </p:nvPicPr>
        <p:blipFill>
          <a:blip r:embed="rId2" cstate="print"/>
          <a:srcRect l="19403" r="13893"/>
          <a:stretch>
            <a:fillRect/>
          </a:stretch>
        </p:blipFill>
        <p:spPr>
          <a:xfrm>
            <a:off x="-9625" y="5168184"/>
            <a:ext cx="1710680" cy="1717200"/>
          </a:xfrm>
          <a:prstGeom prst="rect">
            <a:avLst/>
          </a:prstGeom>
        </p:spPr>
      </p:pic>
      <p:pic>
        <p:nvPicPr>
          <p:cNvPr id="11" name="Picture 10" descr="48950scr_5dbb81086f36cc4.jpg"/>
          <p:cNvPicPr>
            <a:picLocks noChangeAspect="1"/>
          </p:cNvPicPr>
          <p:nvPr/>
        </p:nvPicPr>
        <p:blipFill>
          <a:blip r:embed="rId3" cstate="print"/>
          <a:srcRect r="33939"/>
          <a:stretch>
            <a:fillRect/>
          </a:stretch>
        </p:blipFill>
        <p:spPr>
          <a:xfrm>
            <a:off x="-4574" y="1732994"/>
            <a:ext cx="1709057" cy="1717200"/>
          </a:xfrm>
          <a:prstGeom prst="rect">
            <a:avLst/>
          </a:prstGeom>
        </p:spPr>
      </p:pic>
      <p:pic>
        <p:nvPicPr>
          <p:cNvPr id="13" name="Picture 12" descr="48974scr_5c6af5bd2d7f7dd.jpg"/>
          <p:cNvPicPr>
            <a:picLocks noChangeAspect="1"/>
          </p:cNvPicPr>
          <p:nvPr/>
        </p:nvPicPr>
        <p:blipFill>
          <a:blip r:embed="rId4" cstate="print"/>
          <a:srcRect l="17251" r="16691"/>
          <a:stretch>
            <a:fillRect/>
          </a:stretch>
        </p:blipFill>
        <p:spPr>
          <a:xfrm>
            <a:off x="-7935" y="3450194"/>
            <a:ext cx="1708990" cy="1717200"/>
          </a:xfrm>
          <a:prstGeom prst="rect">
            <a:avLst/>
          </a:prstGeom>
        </p:spPr>
      </p:pic>
      <p:pic>
        <p:nvPicPr>
          <p:cNvPr id="15" name="Picture 14" descr="86959scr.jpg"/>
          <p:cNvPicPr>
            <a:picLocks noChangeAspect="1"/>
          </p:cNvPicPr>
          <p:nvPr/>
        </p:nvPicPr>
        <p:blipFill>
          <a:blip r:embed="rId5" cstate="print"/>
          <a:srcRect l="3379" r="30346"/>
          <a:stretch>
            <a:fillRect/>
          </a:stretch>
        </p:blipFill>
        <p:spPr>
          <a:xfrm>
            <a:off x="-3695" y="15794"/>
            <a:ext cx="1708178" cy="1717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41847" y="1052736"/>
            <a:ext cx="6778625" cy="82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itchFamily="34" charset="0"/>
              </a:rPr>
              <a:t>Projects Funded by GAFSP Public Sector Window</a:t>
            </a:r>
            <a:endParaRPr lang="en-GB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09738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pic>
        <p:nvPicPr>
          <p:cNvPr id="4102" name="Picture 5" descr="wom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6563"/>
            <a:ext cx="170973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76389scr_48d8330dcd741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5562"/>
            <a:ext cx="17097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8453scr_3c36519cd7ff7f1.jpg"/>
          <p:cNvPicPr>
            <a:picLocks noChangeAspect="1"/>
          </p:cNvPicPr>
          <p:nvPr/>
        </p:nvPicPr>
        <p:blipFill>
          <a:blip r:embed="rId4" cstate="print"/>
          <a:srcRect l="15573" r="17516"/>
          <a:stretch>
            <a:fillRect/>
          </a:stretch>
        </p:blipFill>
        <p:spPr>
          <a:xfrm>
            <a:off x="-15248" y="3417943"/>
            <a:ext cx="1724597" cy="1717200"/>
          </a:xfrm>
          <a:prstGeom prst="rect">
            <a:avLst/>
          </a:prstGeom>
        </p:spPr>
      </p:pic>
      <p:pic>
        <p:nvPicPr>
          <p:cNvPr id="14" name="Picture 13" descr="37358scr.jpg"/>
          <p:cNvPicPr>
            <a:picLocks noChangeAspect="1"/>
          </p:cNvPicPr>
          <p:nvPr/>
        </p:nvPicPr>
        <p:blipFill>
          <a:blip r:embed="rId5" cstate="print"/>
          <a:srcRect t="20326" b="13057"/>
          <a:stretch>
            <a:fillRect/>
          </a:stretch>
        </p:blipFill>
        <p:spPr>
          <a:xfrm>
            <a:off x="3593" y="-3437"/>
            <a:ext cx="1713395" cy="17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050" y="1826657"/>
            <a:ext cx="663575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By the end of 2011, GAFSP had provided more than $500 million in grants to 12 countries.</a:t>
            </a:r>
          </a:p>
          <a:p>
            <a:pPr lvl="0"/>
            <a:endParaRPr lang="en-US" sz="2000" b="1" dirty="0" smtClean="0">
              <a:solidFill>
                <a:srgbClr val="77AB9B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Liberia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GAFSP funds (via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AfDB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are targeted at low-income households in 4 countries with high potential for rice farming. The project will ensure that the majority of women and youth headed households are beneficiaries.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Rwanda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GAFSP (via World Bank) funds are being used to scale up interventions that reduce erosion on steep hillsides and help bolster productivity </a:t>
            </a:r>
          </a:p>
          <a:p>
            <a:pPr lvl="0"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Togo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the GAFSP project (via IFAD) supports farmers to organize themselves and to access inputs, extension and credit.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41847" y="1052736"/>
            <a:ext cx="6778625" cy="93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alibri" pitchFamily="34" charset="0"/>
              </a:rPr>
              <a:t>Civil society participation within GAFSP Public Sector Window</a:t>
            </a:r>
            <a:endParaRPr lang="en-GB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1826657"/>
            <a:ext cx="6635750" cy="533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US" b="1" dirty="0" smtClean="0"/>
          </a:p>
          <a:p>
            <a:pPr lvl="0"/>
            <a:r>
              <a:rPr lang="en-US" sz="19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Vital to any conception of “partnership” on rural development is that farmers, especially women, their organizations, families, and communities </a:t>
            </a:r>
            <a:r>
              <a:rPr lang="en-US" sz="1900" dirty="0" smtClean="0">
                <a:latin typeface="Calibri" pitchFamily="34" charset="0"/>
                <a:cs typeface="Calibri" pitchFamily="34" charset="0"/>
              </a:rPr>
              <a:t>are genuinely involved in shaping national plans, project design and implementation.</a:t>
            </a:r>
          </a:p>
          <a:p>
            <a:pPr lvl="0"/>
            <a:endParaRPr lang="en-US" sz="19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1900" dirty="0" smtClean="0">
                <a:latin typeface="Calibri" pitchFamily="34" charset="0"/>
                <a:cs typeface="Calibri" pitchFamily="34" charset="0"/>
              </a:rPr>
              <a:t>From the outset, the GAFSP has placed a strong emphasis on civil society participation. CSOs are partners with donors and other actors in the process:</a:t>
            </a: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 Civil society presents input from non-state actors in the country in SC discussions on project approval</a:t>
            </a:r>
          </a:p>
          <a:p>
            <a:pPr lvl="0">
              <a:buFont typeface="Arial" pitchFamily="34" charset="0"/>
              <a:buChar char="•"/>
            </a:pPr>
            <a:r>
              <a:rPr lang="en-US" sz="1900" dirty="0" smtClean="0">
                <a:latin typeface="Calibri" pitchFamily="34" charset="0"/>
                <a:cs typeface="Calibri" pitchFamily="34" charset="0"/>
              </a:rPr>
              <a:t> Post project approval, GAFSP Southern CSO SC reps travel to countries to connect in country CSOs/farmers with governments/supervising entities. Goal is to set up multi-stakeholder project  oversight groups to enhance accountability</a:t>
            </a:r>
          </a:p>
          <a:p>
            <a:pPr lvl="0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7" descr="89625scr_8d1437b5c92bfe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80sc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82002scr_363872a39ea902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89566sc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32388"/>
            <a:ext cx="170973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41847" y="582077"/>
            <a:ext cx="6778625" cy="10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alibri" pitchFamily="34" charset="0"/>
              </a:rPr>
              <a:t>Civil society participation within GAFSP Public Sector Window</a:t>
            </a:r>
            <a:endParaRPr lang="en-GB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1826657"/>
            <a:ext cx="663575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Some examples of GAFSP policies in support of participation, secured due to advocacy by CSOs and like minded governments/entities: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Instructions are sent along with grant notices directing the countries to ensure meaningful stakeholder participation in the finalization of their proposals.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The project financed by GAFSP through IFAD in Togo is a good model for how to involve farmers’ organizations and civil society organizations in the drafting, finalization, and now implementation of the project.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At the request of the full GAFSP steering committee, </a:t>
            </a:r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CSOs developed detailed benchmarks and guidelines for effective civil society participation at the country level to ensure even better results.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These innovative guidelines are included in the January 2012 call for proposals.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4" descr="76612scr_ab91eaa6343c2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34441sc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57921scr_d578ea7c14a4ac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76339sc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3715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pic>
        <p:nvPicPr>
          <p:cNvPr id="1026" name="Picture 2" descr="C:\Users\katie.campbell\AppData\Local\Microsoft\Windows\Temporary Internet Files\Content.Outlook\06YU82QD\Guidelines without 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92" y="692696"/>
            <a:ext cx="8240708" cy="6021287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GAFSP Quality of Participation Guidelines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41847" y="1052736"/>
            <a:ext cx="6778625" cy="6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Calibri" pitchFamily="34" charset="0"/>
              </a:rPr>
              <a:t>Challenges</a:t>
            </a:r>
            <a:endParaRPr lang="en-GB" sz="4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1826657"/>
            <a:ext cx="663575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While GAFSP is an innovative model on many fronts, civil society continues to push for further reforms:</a:t>
            </a:r>
          </a:p>
          <a:p>
            <a:pPr lvl="0"/>
            <a:endParaRPr lang="en-US" sz="2000" b="1" dirty="0" smtClean="0">
              <a:solidFill>
                <a:srgbClr val="77AB9B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While CSOs/farmer organizations are well represented at the Steering Committee, experience varies at country level and could be improved.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GAFSP could do more to incentivize “innovative” projects that actively target the poorest and most marginalized farmers, not just scale up existing projects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GAFSP could more strongly support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agroecological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approaches and sustainable methods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GAFSP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Private Sector Window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especially problematic: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Not subject to same governance model – no CSO role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Less transparency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Development indicators have been unclear or insufficient to assess development impact of investments</a:t>
            </a:r>
          </a:p>
          <a:p>
            <a:pPr lvl="0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/>
              <a:t>	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44886scr_096f57ab65d74bc.jpg"/>
          <p:cNvPicPr>
            <a:picLocks noChangeAspect="1"/>
          </p:cNvPicPr>
          <p:nvPr/>
        </p:nvPicPr>
        <p:blipFill>
          <a:blip r:embed="rId2" cstate="print"/>
          <a:srcRect l="19403" r="13893"/>
          <a:stretch>
            <a:fillRect/>
          </a:stretch>
        </p:blipFill>
        <p:spPr>
          <a:xfrm>
            <a:off x="0" y="5168184"/>
            <a:ext cx="1710680" cy="1717200"/>
          </a:xfrm>
          <a:prstGeom prst="rect">
            <a:avLst/>
          </a:prstGeom>
        </p:spPr>
      </p:pic>
      <p:pic>
        <p:nvPicPr>
          <p:cNvPr id="11" name="Picture 10" descr="48950scr_5dbb81086f36cc4.jpg"/>
          <p:cNvPicPr>
            <a:picLocks noChangeAspect="1"/>
          </p:cNvPicPr>
          <p:nvPr/>
        </p:nvPicPr>
        <p:blipFill>
          <a:blip r:embed="rId3" cstate="print"/>
          <a:srcRect r="33939"/>
          <a:stretch>
            <a:fillRect/>
          </a:stretch>
        </p:blipFill>
        <p:spPr>
          <a:xfrm>
            <a:off x="5051" y="1732994"/>
            <a:ext cx="1709057" cy="1717200"/>
          </a:xfrm>
          <a:prstGeom prst="rect">
            <a:avLst/>
          </a:prstGeom>
        </p:spPr>
      </p:pic>
      <p:pic>
        <p:nvPicPr>
          <p:cNvPr id="13" name="Picture 12" descr="48974scr_5c6af5bd2d7f7dd.jpg"/>
          <p:cNvPicPr>
            <a:picLocks noChangeAspect="1"/>
          </p:cNvPicPr>
          <p:nvPr/>
        </p:nvPicPr>
        <p:blipFill>
          <a:blip r:embed="rId4" cstate="print"/>
          <a:srcRect l="17251" r="16691"/>
          <a:stretch>
            <a:fillRect/>
          </a:stretch>
        </p:blipFill>
        <p:spPr>
          <a:xfrm>
            <a:off x="1690" y="3450194"/>
            <a:ext cx="1708990" cy="1717200"/>
          </a:xfrm>
          <a:prstGeom prst="rect">
            <a:avLst/>
          </a:prstGeom>
        </p:spPr>
      </p:pic>
      <p:pic>
        <p:nvPicPr>
          <p:cNvPr id="15" name="Picture 14" descr="86959scr.jpg"/>
          <p:cNvPicPr>
            <a:picLocks noChangeAspect="1"/>
          </p:cNvPicPr>
          <p:nvPr/>
        </p:nvPicPr>
        <p:blipFill>
          <a:blip r:embed="rId5" cstate="print"/>
          <a:srcRect l="3379" r="30346"/>
          <a:stretch>
            <a:fillRect/>
          </a:stretch>
        </p:blipFill>
        <p:spPr>
          <a:xfrm>
            <a:off x="5930" y="15794"/>
            <a:ext cx="1708178" cy="1717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051050" y="792528"/>
            <a:ext cx="6778625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chemeClr val="folHlink"/>
              </a:buClr>
              <a:buSzPct val="90000"/>
              <a:buFont typeface="Wingdings 2" pitchFamily="18" charset="2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Recommendations for Improvements</a:t>
            </a:r>
            <a:endParaRPr lang="en-GB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51050" y="1709738"/>
            <a:ext cx="6635750" cy="4672012"/>
          </a:xfrm>
          <a:prstGeom prst="rect">
            <a:avLst/>
          </a:prstGeom>
        </p:spPr>
        <p:txBody>
          <a:bodyPr/>
          <a:lstStyle/>
          <a:p>
            <a:pPr marL="276225" indent="-276225">
              <a:spcBef>
                <a:spcPts val="624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GB" sz="2600" kern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050" y="1826657"/>
            <a:ext cx="6635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sz="2000" b="1" dirty="0" smtClean="0">
              <a:solidFill>
                <a:srgbClr val="77AB9B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en-US" sz="2000" b="1" dirty="0" smtClean="0">
              <a:solidFill>
                <a:srgbClr val="77AB9B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/>
              <a:t>	</a:t>
            </a: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7" descr="89625scr_8d1437b5c92bfe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0973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80sc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0850"/>
            <a:ext cx="17097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82002scr_363872a39ea902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0588"/>
            <a:ext cx="17097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89566sc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32388"/>
            <a:ext cx="1709738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051050" y="2060848"/>
            <a:ext cx="64813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While GAFSP is an innovative model on many fronts, civil society continues to push for further reforms:</a:t>
            </a:r>
          </a:p>
          <a:p>
            <a:pPr lvl="0"/>
            <a:endParaRPr lang="en-US" sz="2000" b="1" dirty="0" smtClean="0">
              <a:solidFill>
                <a:srgbClr val="77AB9B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Supply Side (GAFSP Fund)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More effort by GAFSP CU and SEs to link SE reps/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govts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country with CSOs and farmer orgs, and to incentivize and create space for farmer/CSO engagement in development and implementation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Stronger incentives in next Call for Proposals / TAC guidelines to incentivize “innovative” projects that actively target the poorest and most marginalized farmers, 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agroecology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000" b="1" dirty="0" smtClean="0">
                <a:solidFill>
                  <a:srgbClr val="77AB9B"/>
                </a:solidFill>
                <a:latin typeface="Calibri" pitchFamily="34" charset="0"/>
                <a:cs typeface="Calibri" pitchFamily="34" charset="0"/>
              </a:rPr>
              <a:t>Demand side (country plans and projects)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CSOs/farmers should intensify engagement with CAADP/NAIP and GAFSP project processes in country as these are what GAFSP projects emanate from – to ensure proposals that emphasize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agroecology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/real needs of smallholders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Banner Text Mast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No Banner Tex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 Banner Text Master 1">
        <a:dk1>
          <a:srgbClr val="000000"/>
        </a:dk1>
        <a:lt1>
          <a:srgbClr val="FFFFFF"/>
        </a:lt1>
        <a:dk2>
          <a:srgbClr val="5F5F5F"/>
        </a:dk2>
        <a:lt2>
          <a:srgbClr val="017A8D"/>
        </a:lt2>
        <a:accent1>
          <a:srgbClr val="4BCAFF"/>
        </a:accent1>
        <a:accent2>
          <a:srgbClr val="F6CA33"/>
        </a:accent2>
        <a:accent3>
          <a:srgbClr val="FFFFFF"/>
        </a:accent3>
        <a:accent4>
          <a:srgbClr val="000000"/>
        </a:accent4>
        <a:accent5>
          <a:srgbClr val="B1E1FF"/>
        </a:accent5>
        <a:accent6>
          <a:srgbClr val="DFB72D"/>
        </a:accent6>
        <a:hlink>
          <a:srgbClr val="FD7DCF"/>
        </a:hlink>
        <a:folHlink>
          <a:srgbClr val="EC19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Banner Text Master 2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4BCAFF"/>
        </a:accent1>
        <a:accent2>
          <a:srgbClr val="EC1936"/>
        </a:accent2>
        <a:accent3>
          <a:srgbClr val="ACC3E0"/>
        </a:accent3>
        <a:accent4>
          <a:srgbClr val="DADADA"/>
        </a:accent4>
        <a:accent5>
          <a:srgbClr val="B1E1FF"/>
        </a:accent5>
        <a:accent6>
          <a:srgbClr val="D61630"/>
        </a:accent6>
        <a:hlink>
          <a:srgbClr val="FD7DCF"/>
        </a:hlink>
        <a:folHlink>
          <a:srgbClr val="F6CA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 Banner Text Master 3">
        <a:dk1>
          <a:srgbClr val="000000"/>
        </a:dk1>
        <a:lt1>
          <a:srgbClr val="FFFFFF"/>
        </a:lt1>
        <a:dk2>
          <a:srgbClr val="BEBEBE"/>
        </a:dk2>
        <a:lt2>
          <a:srgbClr val="588872"/>
        </a:lt2>
        <a:accent1>
          <a:srgbClr val="204856"/>
        </a:accent1>
        <a:accent2>
          <a:srgbClr val="BF962D"/>
        </a:accent2>
        <a:accent3>
          <a:srgbClr val="FFFFFF"/>
        </a:accent3>
        <a:accent4>
          <a:srgbClr val="000000"/>
        </a:accent4>
        <a:accent5>
          <a:srgbClr val="ABB1B4"/>
        </a:accent5>
        <a:accent6>
          <a:srgbClr val="AD8728"/>
        </a:accent6>
        <a:hlink>
          <a:srgbClr val="C86DFB"/>
        </a:hlink>
        <a:folHlink>
          <a:srgbClr val="7C2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 Banner Text Master 4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588872"/>
        </a:accent1>
        <a:accent2>
          <a:srgbClr val="BE962D"/>
        </a:accent2>
        <a:accent3>
          <a:srgbClr val="ACC3E0"/>
        </a:accent3>
        <a:accent4>
          <a:srgbClr val="DADADA"/>
        </a:accent4>
        <a:accent5>
          <a:srgbClr val="B4C3BC"/>
        </a:accent5>
        <a:accent6>
          <a:srgbClr val="AC8728"/>
        </a:accent6>
        <a:hlink>
          <a:srgbClr val="C86DFB"/>
        </a:hlink>
        <a:folHlink>
          <a:srgbClr val="7C206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 Banner Text Mast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_No Banner Tex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 Banner Text Master 1">
        <a:dk1>
          <a:srgbClr val="000000"/>
        </a:dk1>
        <a:lt1>
          <a:srgbClr val="FFFFFF"/>
        </a:lt1>
        <a:dk2>
          <a:srgbClr val="5F5F5F"/>
        </a:dk2>
        <a:lt2>
          <a:srgbClr val="017A8D"/>
        </a:lt2>
        <a:accent1>
          <a:srgbClr val="4BCAFF"/>
        </a:accent1>
        <a:accent2>
          <a:srgbClr val="F6CA33"/>
        </a:accent2>
        <a:accent3>
          <a:srgbClr val="FFFFFF"/>
        </a:accent3>
        <a:accent4>
          <a:srgbClr val="000000"/>
        </a:accent4>
        <a:accent5>
          <a:srgbClr val="B1E1FF"/>
        </a:accent5>
        <a:accent6>
          <a:srgbClr val="DFB72D"/>
        </a:accent6>
        <a:hlink>
          <a:srgbClr val="FD7DCF"/>
        </a:hlink>
        <a:folHlink>
          <a:srgbClr val="EC19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Banner Text Master 2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4BCAFF"/>
        </a:accent1>
        <a:accent2>
          <a:srgbClr val="EC1936"/>
        </a:accent2>
        <a:accent3>
          <a:srgbClr val="ACC3E0"/>
        </a:accent3>
        <a:accent4>
          <a:srgbClr val="DADADA"/>
        </a:accent4>
        <a:accent5>
          <a:srgbClr val="B1E1FF"/>
        </a:accent5>
        <a:accent6>
          <a:srgbClr val="D61630"/>
        </a:accent6>
        <a:hlink>
          <a:srgbClr val="FD7DCF"/>
        </a:hlink>
        <a:folHlink>
          <a:srgbClr val="F6CA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 Banner Text Master 3">
        <a:dk1>
          <a:srgbClr val="000000"/>
        </a:dk1>
        <a:lt1>
          <a:srgbClr val="FFFFFF"/>
        </a:lt1>
        <a:dk2>
          <a:srgbClr val="BEBEBE"/>
        </a:dk2>
        <a:lt2>
          <a:srgbClr val="588872"/>
        </a:lt2>
        <a:accent1>
          <a:srgbClr val="204856"/>
        </a:accent1>
        <a:accent2>
          <a:srgbClr val="BF962D"/>
        </a:accent2>
        <a:accent3>
          <a:srgbClr val="FFFFFF"/>
        </a:accent3>
        <a:accent4>
          <a:srgbClr val="000000"/>
        </a:accent4>
        <a:accent5>
          <a:srgbClr val="ABB1B4"/>
        </a:accent5>
        <a:accent6>
          <a:srgbClr val="AD8728"/>
        </a:accent6>
        <a:hlink>
          <a:srgbClr val="C86DFB"/>
        </a:hlink>
        <a:folHlink>
          <a:srgbClr val="7C2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 Banner Text Master 4">
        <a:dk1>
          <a:srgbClr val="204C56"/>
        </a:dk1>
        <a:lt1>
          <a:srgbClr val="FFFFFF"/>
        </a:lt1>
        <a:dk2>
          <a:srgbClr val="2B87C8"/>
        </a:dk2>
        <a:lt2>
          <a:srgbClr val="BEBEBE"/>
        </a:lt2>
        <a:accent1>
          <a:srgbClr val="588872"/>
        </a:accent1>
        <a:accent2>
          <a:srgbClr val="BE962D"/>
        </a:accent2>
        <a:accent3>
          <a:srgbClr val="ACC3E0"/>
        </a:accent3>
        <a:accent4>
          <a:srgbClr val="DADADA"/>
        </a:accent4>
        <a:accent5>
          <a:srgbClr val="B4C3BC"/>
        </a:accent5>
        <a:accent6>
          <a:srgbClr val="AC8728"/>
        </a:accent6>
        <a:hlink>
          <a:srgbClr val="C86DFB"/>
        </a:hlink>
        <a:folHlink>
          <a:srgbClr val="7C206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767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No Banner Text Master</vt:lpstr>
      <vt:lpstr>1_No Banner Text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GAFSP Quality of Participation Guidelines</vt:lpstr>
      <vt:lpstr>PowerPoint Presentation</vt:lpstr>
      <vt:lpstr>PowerPoint Presentation</vt:lpstr>
      <vt:lpstr>PowerPoint Presentation</vt:lpstr>
      <vt:lpstr>PowerPoint Presentation</vt:lpstr>
    </vt:vector>
  </TitlesOfParts>
  <Company>Design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 Cooper</dc:creator>
  <cp:lastModifiedBy>Youjin B. Chung</cp:lastModifiedBy>
  <cp:revision>202</cp:revision>
  <dcterms:created xsi:type="dcterms:W3CDTF">2007-10-26T14:51:44Z</dcterms:created>
  <dcterms:modified xsi:type="dcterms:W3CDTF">2012-04-25T11:48:59Z</dcterms:modified>
</cp:coreProperties>
</file>