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99" r:id="rId3"/>
    <p:sldId id="272" r:id="rId4"/>
    <p:sldId id="293" r:id="rId5"/>
    <p:sldId id="294" r:id="rId6"/>
    <p:sldId id="279" r:id="rId7"/>
    <p:sldId id="282" r:id="rId8"/>
    <p:sldId id="278" r:id="rId9"/>
    <p:sldId id="263" r:id="rId10"/>
    <p:sldId id="288" r:id="rId11"/>
    <p:sldId id="297" r:id="rId12"/>
    <p:sldId id="298" r:id="rId13"/>
    <p:sldId id="290" r:id="rId14"/>
    <p:sldId id="295" r:id="rId15"/>
    <p:sldId id="296" r:id="rId16"/>
    <p:sldId id="292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50" d="100"/>
          <a:sy n="50" d="100"/>
        </p:scale>
        <p:origin x="-1392" y="-48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FA0FAE-E461-4A76-8EAF-E3F80CB61E99}" type="datetimeFigureOut">
              <a:rPr lang="en-GB" smtClean="0"/>
              <a:pPr/>
              <a:t>25/03/2011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BED30-BB90-4C01-AA35-7181F64B916B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FA0FAE-E461-4A76-8EAF-E3F80CB61E99}" type="datetimeFigureOut">
              <a:rPr lang="en-GB" smtClean="0"/>
              <a:pPr/>
              <a:t>25/03/2011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BED30-BB90-4C01-AA35-7181F64B916B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FA0FAE-E461-4A76-8EAF-E3F80CB61E99}" type="datetimeFigureOut">
              <a:rPr lang="en-GB" smtClean="0"/>
              <a:pPr/>
              <a:t>25/03/2011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BED30-BB90-4C01-AA35-7181F64B916B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FA0FAE-E461-4A76-8EAF-E3F80CB61E99}" type="datetimeFigureOut">
              <a:rPr lang="en-GB" smtClean="0"/>
              <a:pPr/>
              <a:t>25/03/2011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BED30-BB90-4C01-AA35-7181F64B916B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FA0FAE-E461-4A76-8EAF-E3F80CB61E99}" type="datetimeFigureOut">
              <a:rPr lang="en-GB" smtClean="0"/>
              <a:pPr/>
              <a:t>25/03/2011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BED30-BB90-4C01-AA35-7181F64B916B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FA0FAE-E461-4A76-8EAF-E3F80CB61E99}" type="datetimeFigureOut">
              <a:rPr lang="en-GB" smtClean="0"/>
              <a:pPr/>
              <a:t>25/03/2011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BED30-BB90-4C01-AA35-7181F64B916B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FA0FAE-E461-4A76-8EAF-E3F80CB61E99}" type="datetimeFigureOut">
              <a:rPr lang="en-GB" smtClean="0"/>
              <a:pPr/>
              <a:t>25/03/2011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BED30-BB90-4C01-AA35-7181F64B916B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FA0FAE-E461-4A76-8EAF-E3F80CB61E99}" type="datetimeFigureOut">
              <a:rPr lang="en-GB" smtClean="0"/>
              <a:pPr/>
              <a:t>25/03/2011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BED30-BB90-4C01-AA35-7181F64B916B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FA0FAE-E461-4A76-8EAF-E3F80CB61E99}" type="datetimeFigureOut">
              <a:rPr lang="en-GB" smtClean="0"/>
              <a:pPr/>
              <a:t>25/03/2011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BED30-BB90-4C01-AA35-7181F64B916B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FA0FAE-E461-4A76-8EAF-E3F80CB61E99}" type="datetimeFigureOut">
              <a:rPr lang="en-GB" smtClean="0"/>
              <a:pPr/>
              <a:t>25/03/2011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BED30-BB90-4C01-AA35-7181F64B916B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FA0FAE-E461-4A76-8EAF-E3F80CB61E99}" type="datetimeFigureOut">
              <a:rPr lang="en-GB" smtClean="0"/>
              <a:pPr/>
              <a:t>25/03/2011</a:t>
            </a:fld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98BED30-BB90-4C01-AA35-7181F64B916B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F98BED30-BB90-4C01-AA35-7181F64B916B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BBFA0FAE-E461-4A76-8EAF-E3F80CB61E99}" type="datetimeFigureOut">
              <a:rPr lang="en-GB" smtClean="0"/>
              <a:pPr/>
              <a:t>25/03/2011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1560" y="4005064"/>
            <a:ext cx="7543800" cy="2593975"/>
          </a:xfrm>
        </p:spPr>
        <p:txBody>
          <a:bodyPr>
            <a:normAutofit fontScale="90000"/>
          </a:bodyPr>
          <a:lstStyle/>
          <a:p>
            <a:pPr algn="l"/>
            <a:r>
              <a:rPr lang="en-US" sz="4900" b="1" dirty="0" smtClean="0">
                <a:solidFill>
                  <a:schemeClr val="tx1"/>
                </a:solidFill>
              </a:rPr>
              <a:t/>
            </a:r>
            <a:br>
              <a:rPr lang="en-US" sz="4900" b="1" dirty="0" smtClean="0">
                <a:solidFill>
                  <a:schemeClr val="tx1"/>
                </a:solidFill>
              </a:rPr>
            </a:br>
            <a:r>
              <a:rPr lang="en-US" sz="4900" b="1" dirty="0">
                <a:solidFill>
                  <a:schemeClr val="tx1"/>
                </a:solidFill>
              </a:rPr>
              <a:t/>
            </a:r>
            <a:br>
              <a:rPr lang="en-US" sz="4900" b="1" dirty="0">
                <a:solidFill>
                  <a:schemeClr val="tx1"/>
                </a:solidFill>
              </a:rPr>
            </a:br>
            <a:r>
              <a:rPr lang="en-US" sz="4900" b="1" dirty="0" smtClean="0">
                <a:solidFill>
                  <a:schemeClr val="tx1"/>
                </a:solidFill>
              </a:rPr>
              <a:t>Boosting </a:t>
            </a:r>
            <a:r>
              <a:rPr lang="en-US" sz="4900" b="1" dirty="0">
                <a:solidFill>
                  <a:schemeClr val="tx1"/>
                </a:solidFill>
              </a:rPr>
              <a:t>Non State Actor participation in CAADP </a:t>
            </a:r>
            <a:r>
              <a:rPr lang="en-US" sz="4900" b="1" dirty="0" smtClean="0">
                <a:solidFill>
                  <a:schemeClr val="tx1"/>
                </a:solidFill>
              </a:rPr>
              <a:t/>
            </a:r>
            <a:br>
              <a:rPr lang="en-US" sz="4900" b="1" dirty="0" smtClean="0">
                <a:solidFill>
                  <a:schemeClr val="tx1"/>
                </a:solidFill>
              </a:rPr>
            </a:br>
            <a:r>
              <a:rPr lang="en-US" sz="4000" b="1" dirty="0" smtClean="0">
                <a:solidFill>
                  <a:srgbClr val="F07F09"/>
                </a:solidFill>
              </a:rPr>
              <a:t/>
            </a:r>
            <a:br>
              <a:rPr lang="en-US" sz="4000" b="1" dirty="0" smtClean="0">
                <a:solidFill>
                  <a:srgbClr val="F07F09"/>
                </a:solidFill>
              </a:rPr>
            </a:br>
            <a:r>
              <a:rPr lang="en-US" sz="3100" b="1" dirty="0" smtClean="0">
                <a:solidFill>
                  <a:srgbClr val="F07F09"/>
                </a:solidFill>
              </a:rPr>
              <a:t>Yaoundé 24</a:t>
            </a:r>
            <a:r>
              <a:rPr lang="en-US" sz="3100" b="1" baseline="30000" dirty="0" smtClean="0">
                <a:solidFill>
                  <a:srgbClr val="F07F09"/>
                </a:solidFill>
              </a:rPr>
              <a:t>th</a:t>
            </a:r>
            <a:r>
              <a:rPr lang="en-US" sz="3100" b="1" dirty="0" smtClean="0">
                <a:solidFill>
                  <a:srgbClr val="F07F09"/>
                </a:solidFill>
              </a:rPr>
              <a:t> March</a:t>
            </a:r>
            <a:br>
              <a:rPr lang="en-US" sz="3100" b="1" dirty="0" smtClean="0">
                <a:solidFill>
                  <a:srgbClr val="F07F09"/>
                </a:solidFill>
              </a:rPr>
            </a:br>
            <a:r>
              <a:rPr lang="en-US" sz="3100" b="1" dirty="0" smtClean="0">
                <a:solidFill>
                  <a:srgbClr val="F07F09"/>
                </a:solidFill>
              </a:rPr>
              <a:t>7</a:t>
            </a:r>
            <a:r>
              <a:rPr lang="en-US" sz="3100" b="1" baseline="30000" dirty="0" smtClean="0">
                <a:solidFill>
                  <a:srgbClr val="F07F09"/>
                </a:solidFill>
              </a:rPr>
              <a:t>Th</a:t>
            </a:r>
            <a:r>
              <a:rPr lang="en-US" sz="3100" b="1" dirty="0" smtClean="0">
                <a:solidFill>
                  <a:srgbClr val="F07F09"/>
                </a:solidFill>
              </a:rPr>
              <a:t> CAADP PP </a:t>
            </a:r>
            <a:r>
              <a:rPr lang="en-US" sz="3100" dirty="0" smtClean="0">
                <a:solidFill>
                  <a:srgbClr val="F07F09"/>
                </a:solidFill>
              </a:rPr>
              <a:t/>
            </a:r>
            <a:br>
              <a:rPr lang="en-US" sz="3100" dirty="0" smtClean="0">
                <a:solidFill>
                  <a:srgbClr val="F07F09"/>
                </a:solidFill>
              </a:rPr>
            </a:br>
            <a:r>
              <a:rPr lang="en-US" sz="4000" dirty="0" smtClean="0">
                <a:solidFill>
                  <a:srgbClr val="F07F09"/>
                </a:solidFill>
              </a:rPr>
              <a:t>CAADP </a:t>
            </a:r>
            <a:r>
              <a:rPr lang="en-US" sz="4000" dirty="0">
                <a:solidFill>
                  <a:srgbClr val="F07F09"/>
                </a:solidFill>
              </a:rPr>
              <a:t>NSA Coordination </a:t>
            </a:r>
            <a:r>
              <a:rPr lang="en-US" sz="4000" dirty="0" smtClean="0">
                <a:solidFill>
                  <a:srgbClr val="F07F09"/>
                </a:solidFill>
              </a:rPr>
              <a:t>Task </a:t>
            </a:r>
            <a:r>
              <a:rPr lang="en-US" sz="4000" dirty="0">
                <a:solidFill>
                  <a:srgbClr val="F07F09"/>
                </a:solidFill>
              </a:rPr>
              <a:t>Team</a:t>
            </a:r>
            <a:br>
              <a:rPr lang="en-US" sz="4000" dirty="0">
                <a:solidFill>
                  <a:srgbClr val="F07F09"/>
                </a:solidFill>
              </a:rPr>
            </a:b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80772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en-GB" sz="4000" b="1" dirty="0" smtClean="0"/>
              <a:t>Strengthening NSA participation </a:t>
            </a:r>
            <a:br>
              <a:rPr lang="en-GB" sz="4000" b="1" dirty="0" smtClean="0"/>
            </a:br>
            <a:r>
              <a:rPr lang="en-GB" sz="4000" b="1" dirty="0" smtClean="0"/>
              <a:t>-A case for Nigeria</a:t>
            </a:r>
            <a:r>
              <a:rPr lang="en-GB" b="1" dirty="0" smtClean="0"/>
              <a:t> 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7859216" cy="5069160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GB" u="sng" dirty="0" smtClean="0"/>
              <a:t>Problem</a:t>
            </a:r>
          </a:p>
          <a:p>
            <a:r>
              <a:rPr lang="en-GB" dirty="0" smtClean="0"/>
              <a:t>CSO fragmented and unorganized</a:t>
            </a:r>
          </a:p>
          <a:p>
            <a:r>
              <a:rPr lang="en-GB" dirty="0" smtClean="0"/>
              <a:t>Government patronage was Adhoc and limited</a:t>
            </a:r>
          </a:p>
          <a:p>
            <a:r>
              <a:rPr lang="en-GB" dirty="0" smtClean="0"/>
              <a:t>Lack of awareness on CAADP issues</a:t>
            </a:r>
          </a:p>
          <a:p>
            <a:pPr>
              <a:buNone/>
            </a:pPr>
            <a:r>
              <a:rPr lang="en-GB" u="sng" dirty="0" smtClean="0"/>
              <a:t>Intervention</a:t>
            </a:r>
          </a:p>
          <a:p>
            <a:r>
              <a:rPr lang="en-GB" dirty="0" smtClean="0"/>
              <a:t>Organize a consultative dialogue platform</a:t>
            </a:r>
          </a:p>
          <a:p>
            <a:r>
              <a:rPr lang="en-GB" dirty="0" smtClean="0"/>
              <a:t>Reviewed the investment plans</a:t>
            </a:r>
          </a:p>
          <a:p>
            <a:pPr marL="114300" indent="0">
              <a:buNone/>
            </a:pPr>
            <a:r>
              <a:rPr lang="en-GB" u="sng" dirty="0" smtClean="0"/>
              <a:t>Outcomes </a:t>
            </a:r>
          </a:p>
          <a:p>
            <a:r>
              <a:rPr lang="en-GB" dirty="0" smtClean="0"/>
              <a:t>Government buy-in and support </a:t>
            </a:r>
          </a:p>
          <a:p>
            <a:r>
              <a:rPr lang="en-GB" dirty="0" smtClean="0"/>
              <a:t>CSOs formed a coalition to coordinate their involvement </a:t>
            </a:r>
          </a:p>
          <a:p>
            <a:r>
              <a:rPr lang="en-GB" dirty="0" smtClean="0"/>
              <a:t>Gaps highlighted in the investment plans on gender participation, response to climate change mitigation/adaptation</a:t>
            </a:r>
          </a:p>
          <a:p>
            <a:r>
              <a:rPr lang="en-GB" dirty="0" smtClean="0"/>
              <a:t>Coalition got funding to attend leadership training seminar in Ghana organized by Africa LEAD</a:t>
            </a:r>
          </a:p>
          <a:p>
            <a:r>
              <a:rPr lang="en-GB" dirty="0" smtClean="0"/>
              <a:t>Farmers orgs advised to join ROPPA     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CSO meeting in Nigeria</a:t>
            </a:r>
            <a:endParaRPr lang="en-GB" dirty="0"/>
          </a:p>
        </p:txBody>
      </p:sp>
      <p:pic>
        <p:nvPicPr>
          <p:cNvPr id="4" name="Content Placeholder 3" descr="A group pix of participants at 2-day Non-State Actors forum on CAADP org by ActionAid Nigeria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457200" y="1857375"/>
            <a:ext cx="7620000" cy="4286250"/>
          </a:xfr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282154"/>
          </a:xfrm>
        </p:spPr>
        <p:txBody>
          <a:bodyPr/>
          <a:lstStyle/>
          <a:p>
            <a:r>
              <a:rPr lang="en-GB" dirty="0" smtClean="0"/>
              <a:t>CSOs meeting the minister and presenting communiqué</a:t>
            </a:r>
            <a:endParaRPr lang="en-GB" dirty="0"/>
          </a:p>
        </p:txBody>
      </p:sp>
      <p:pic>
        <p:nvPicPr>
          <p:cNvPr id="6" name="Content Placeholder 5" descr="DSC01637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395536" y="1600200"/>
            <a:ext cx="7488832" cy="5257800"/>
          </a:xfr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/>
              <a:t>Lessons learnt 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57298"/>
            <a:ext cx="7620000" cy="5043502"/>
          </a:xfrm>
        </p:spPr>
        <p:txBody>
          <a:bodyPr>
            <a:noAutofit/>
          </a:bodyPr>
          <a:lstStyle/>
          <a:p>
            <a:r>
              <a:rPr lang="en-US" sz="3200" dirty="0" smtClean="0"/>
              <a:t>Urgent need for intensified grassroots sensitization and awareness on CAADP </a:t>
            </a:r>
          </a:p>
          <a:p>
            <a:r>
              <a:rPr lang="en-US" sz="3200" dirty="0" smtClean="0"/>
              <a:t>Need to strengthen collaboration and coordination of CSOs for a stronger voice </a:t>
            </a:r>
          </a:p>
          <a:p>
            <a:r>
              <a:rPr lang="en-US" sz="3200" dirty="0" smtClean="0"/>
              <a:t>Need for linking farmer organizations with regional organizations such as ROPPA</a:t>
            </a:r>
          </a:p>
          <a:p>
            <a:r>
              <a:rPr lang="en-US" sz="3200" dirty="0" smtClean="0"/>
              <a:t>Need for increased women participation </a:t>
            </a:r>
          </a:p>
          <a:p>
            <a:r>
              <a:rPr lang="en-US" sz="3200" dirty="0" smtClean="0"/>
              <a:t>Need to include climate change and gender issues in Investment Plans.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xmlns="" val="163014258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7620000" cy="1142984"/>
          </a:xfrm>
        </p:spPr>
        <p:txBody>
          <a:bodyPr/>
          <a:lstStyle/>
          <a:p>
            <a:pPr algn="ctr"/>
            <a:r>
              <a:rPr lang="en-GB" sz="4000" b="1" dirty="0" smtClean="0"/>
              <a:t>Strengthening NSA </a:t>
            </a:r>
            <a:r>
              <a:rPr lang="en-GB" sz="3600" b="1" dirty="0" smtClean="0"/>
              <a:t>participation</a:t>
            </a:r>
            <a:r>
              <a:rPr lang="en-GB" sz="4000" b="1" dirty="0" smtClean="0"/>
              <a:t> </a:t>
            </a:r>
            <a:br>
              <a:rPr lang="en-GB" sz="4000" b="1" dirty="0" smtClean="0"/>
            </a:br>
            <a:r>
              <a:rPr lang="en-GB" sz="4000" b="1" dirty="0" smtClean="0"/>
              <a:t>-A case for Malawi 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0034" y="1214422"/>
            <a:ext cx="7620000" cy="5643578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GB" sz="2000" u="sng" dirty="0" smtClean="0"/>
              <a:t>Problem</a:t>
            </a:r>
          </a:p>
          <a:p>
            <a:r>
              <a:rPr lang="en-GB" sz="2000" dirty="0" smtClean="0"/>
              <a:t>NSA not fully engaged in </a:t>
            </a:r>
            <a:r>
              <a:rPr lang="en-GB" sz="2000" dirty="0" err="1" smtClean="0"/>
              <a:t>ASWAp</a:t>
            </a:r>
            <a:r>
              <a:rPr lang="en-GB" sz="2000" dirty="0" smtClean="0"/>
              <a:t> (Malawi investment plan for  Agriculture)</a:t>
            </a:r>
          </a:p>
          <a:p>
            <a:pPr>
              <a:buNone/>
            </a:pPr>
            <a:r>
              <a:rPr lang="en-GB" sz="2000" u="sng" dirty="0" smtClean="0"/>
              <a:t>Intervention</a:t>
            </a:r>
          </a:p>
          <a:p>
            <a:r>
              <a:rPr lang="en-GB" sz="2000" dirty="0" smtClean="0"/>
              <a:t>Organize a consultative dialogue platform</a:t>
            </a:r>
          </a:p>
          <a:p>
            <a:pPr marL="114300" indent="0">
              <a:buNone/>
            </a:pPr>
            <a:r>
              <a:rPr lang="en-GB" sz="2000" u="sng" dirty="0" smtClean="0"/>
              <a:t>Outcomes </a:t>
            </a:r>
          </a:p>
          <a:p>
            <a:r>
              <a:rPr lang="en-GB" sz="2000" dirty="0" smtClean="0"/>
              <a:t>Reinvigoration of relationships between NSA and the government</a:t>
            </a:r>
            <a:endParaRPr lang="en-US" sz="2000" dirty="0" smtClean="0"/>
          </a:p>
          <a:p>
            <a:r>
              <a:rPr lang="en-GB" sz="2000" dirty="0" smtClean="0"/>
              <a:t>NSA are much clearer on current progress with CAADP/ </a:t>
            </a:r>
            <a:r>
              <a:rPr lang="en-GB" sz="2000" dirty="0" err="1" smtClean="0"/>
              <a:t>ASWap</a:t>
            </a:r>
            <a:endParaRPr lang="en-US" sz="2000" dirty="0" smtClean="0"/>
          </a:p>
          <a:p>
            <a:r>
              <a:rPr lang="en-GB" sz="2000" dirty="0" smtClean="0"/>
              <a:t>Everyone identified opportunities for NSA to contribute – perhaps a key breakthrough for government</a:t>
            </a:r>
            <a:endParaRPr lang="en-US" sz="2000" dirty="0" smtClean="0"/>
          </a:p>
          <a:p>
            <a:r>
              <a:rPr lang="en-GB" sz="2000" dirty="0" smtClean="0"/>
              <a:t>NSA recognise that they need to exercise leadership themselves in engaging strongly with the CAADP process and other partners</a:t>
            </a:r>
            <a:endParaRPr lang="en-US" sz="2000" dirty="0" smtClean="0"/>
          </a:p>
          <a:p>
            <a:r>
              <a:rPr lang="en-GB" sz="2000" dirty="0" smtClean="0"/>
              <a:t>The agreed action steps, if implemented, should initiate a much more inclusive country team and boost the contribution of NSA.</a:t>
            </a:r>
            <a:endParaRPr lang="en-US" sz="2000" dirty="0" smtClean="0"/>
          </a:p>
          <a:p>
            <a:pPr marL="114300" indent="0">
              <a:buNone/>
            </a:pPr>
            <a:endParaRPr lang="en-GB" sz="1200" u="sng" dirty="0" smtClean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/>
              <a:t>Lessons learnt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57298"/>
            <a:ext cx="7620000" cy="5043502"/>
          </a:xfrm>
        </p:spPr>
        <p:txBody>
          <a:bodyPr>
            <a:noAutofit/>
          </a:bodyPr>
          <a:lstStyle/>
          <a:p>
            <a:r>
              <a:rPr lang="en-GB" sz="2400" dirty="0" smtClean="0"/>
              <a:t>The emphasis on </a:t>
            </a:r>
            <a:r>
              <a:rPr lang="en-GB" sz="2400" b="1" dirty="0" smtClean="0"/>
              <a:t>harmonised, pooled finance is problematic</a:t>
            </a:r>
            <a:r>
              <a:rPr lang="en-GB" sz="2400" dirty="0" smtClean="0"/>
              <a:t> for NSA because the government is more likely to prioritise using funds for government-managed programmes. </a:t>
            </a:r>
          </a:p>
          <a:p>
            <a:r>
              <a:rPr lang="en-GB" sz="2400" dirty="0" smtClean="0"/>
              <a:t>FANRPAN’s role in supporting the meeting as a </a:t>
            </a:r>
            <a:r>
              <a:rPr lang="en-GB" sz="2400" b="1" dirty="0" smtClean="0"/>
              <a:t>regional organisation was valuable - </a:t>
            </a:r>
            <a:r>
              <a:rPr lang="en-GB" sz="2400" dirty="0" smtClean="0"/>
              <a:t>it promoted peer learning by exchanging examples from across other countries. </a:t>
            </a:r>
          </a:p>
          <a:p>
            <a:r>
              <a:rPr lang="en-GB" sz="2400" dirty="0" smtClean="0"/>
              <a:t>The lack of </a:t>
            </a:r>
            <a:r>
              <a:rPr lang="en-GB" sz="2400" b="1" dirty="0" smtClean="0"/>
              <a:t>Development Partner engagement in </a:t>
            </a:r>
            <a:r>
              <a:rPr lang="en-GB" sz="2400" dirty="0" smtClean="0"/>
              <a:t>the meeting was a set back</a:t>
            </a:r>
          </a:p>
          <a:p>
            <a:r>
              <a:rPr lang="en-GB" sz="2400" dirty="0" smtClean="0"/>
              <a:t>In Malawi, Non State Actors were relatively mature with good levels of legitimacy and accountability but still need to engage and communicate more with government and their  constituencies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868346"/>
          </a:xfrm>
        </p:spPr>
        <p:txBody>
          <a:bodyPr/>
          <a:lstStyle/>
          <a:p>
            <a:pPr algn="ctr"/>
            <a:r>
              <a:rPr lang="en-US" b="1" dirty="0" smtClean="0"/>
              <a:t>Next steps 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5860"/>
            <a:ext cx="7787208" cy="5572140"/>
          </a:xfrm>
        </p:spPr>
        <p:txBody>
          <a:bodyPr>
            <a:noAutofit/>
          </a:bodyPr>
          <a:lstStyle/>
          <a:p>
            <a:pPr algn="just">
              <a:buNone/>
            </a:pPr>
            <a:r>
              <a:rPr lang="en-US" sz="2800" b="1" dirty="0" smtClean="0"/>
              <a:t>Finalize plan of action in consultation with RECs, NCPA, Development partners and others</a:t>
            </a:r>
          </a:p>
          <a:p>
            <a:pPr>
              <a:buNone/>
            </a:pPr>
            <a:r>
              <a:rPr lang="en-US" sz="2800" dirty="0" smtClean="0"/>
              <a:t>For example: </a:t>
            </a:r>
          </a:p>
          <a:p>
            <a:r>
              <a:rPr lang="en-US" sz="2800" dirty="0" smtClean="0"/>
              <a:t>Rollout of the guidelines in priority countries</a:t>
            </a:r>
          </a:p>
          <a:p>
            <a:r>
              <a:rPr lang="en-US" sz="2800" dirty="0" smtClean="0"/>
              <a:t>Targeted dialogues with private sector organisations</a:t>
            </a:r>
          </a:p>
          <a:p>
            <a:r>
              <a:rPr lang="en-US" sz="2800" dirty="0" smtClean="0"/>
              <a:t>Developing strong public private sector partnerships</a:t>
            </a:r>
          </a:p>
          <a:p>
            <a:r>
              <a:rPr lang="en-US" sz="2800" dirty="0" smtClean="0"/>
              <a:t>Carry out advocacy with parliamentarians, women groups,</a:t>
            </a:r>
          </a:p>
          <a:p>
            <a:r>
              <a:rPr lang="en-US" sz="2800" dirty="0" smtClean="0"/>
              <a:t>Capacity development to NSA </a:t>
            </a:r>
          </a:p>
        </p:txBody>
      </p:sp>
    </p:spTree>
    <p:extLst>
      <p:ext uri="{BB962C8B-B14F-4D97-AF65-F5344CB8AC3E}">
        <p14:creationId xmlns:p14="http://schemas.microsoft.com/office/powerpoint/2010/main" xmlns="" val="25709862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Presentation outline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1268760"/>
            <a:ext cx="7848872" cy="5589240"/>
          </a:xfrm>
        </p:spPr>
        <p:txBody>
          <a:bodyPr>
            <a:noAutofit/>
          </a:bodyPr>
          <a:lstStyle/>
          <a:p>
            <a:r>
              <a:rPr lang="en-GB" sz="2800" dirty="0" smtClean="0"/>
              <a:t>Introduction-</a:t>
            </a:r>
          </a:p>
          <a:p>
            <a:pPr lvl="1"/>
            <a:r>
              <a:rPr lang="en-GB" sz="2800" dirty="0" smtClean="0"/>
              <a:t>Why NSA </a:t>
            </a:r>
          </a:p>
          <a:p>
            <a:pPr lvl="1"/>
            <a:r>
              <a:rPr lang="en-GB" sz="2800" dirty="0" smtClean="0"/>
              <a:t>Who are the NSAs</a:t>
            </a:r>
          </a:p>
          <a:p>
            <a:pPr lvl="1"/>
            <a:r>
              <a:rPr lang="en-GB" sz="2800" dirty="0" smtClean="0"/>
              <a:t>The Value we add to the CAADP process</a:t>
            </a:r>
          </a:p>
          <a:p>
            <a:r>
              <a:rPr lang="en-GB" sz="2800" dirty="0" smtClean="0"/>
              <a:t>Progress to date</a:t>
            </a:r>
          </a:p>
          <a:p>
            <a:r>
              <a:rPr lang="en-GB" sz="2800" dirty="0" smtClean="0"/>
              <a:t>Challenges Identified</a:t>
            </a:r>
          </a:p>
          <a:p>
            <a:r>
              <a:rPr lang="en-GB" sz="2800" dirty="0" smtClean="0"/>
              <a:t>Over view of the NSA Guidelines</a:t>
            </a:r>
          </a:p>
          <a:p>
            <a:r>
              <a:rPr lang="en-GB" sz="2800" dirty="0" smtClean="0"/>
              <a:t>Desired outcome for NSA participation</a:t>
            </a:r>
          </a:p>
          <a:p>
            <a:r>
              <a:rPr lang="en-GB" sz="2800" dirty="0" smtClean="0"/>
              <a:t>Boosting NSA participation a case of Nigeria and Malawi</a:t>
            </a:r>
          </a:p>
          <a:p>
            <a:r>
              <a:rPr lang="en-GB" sz="2800" dirty="0" smtClean="0"/>
              <a:t>Next steps</a:t>
            </a:r>
            <a:endParaRPr lang="en-GB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4290"/>
            <a:ext cx="7620000" cy="857256"/>
          </a:xfrm>
        </p:spPr>
        <p:txBody>
          <a:bodyPr>
            <a:normAutofit/>
          </a:bodyPr>
          <a:lstStyle/>
          <a:p>
            <a:pPr algn="ctr"/>
            <a:r>
              <a:rPr lang="en-US" b="1" dirty="0" smtClean="0"/>
              <a:t>Why Non-State Actors?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472" y="1000108"/>
            <a:ext cx="7620000" cy="5857892"/>
          </a:xfrm>
        </p:spPr>
        <p:txBody>
          <a:bodyPr>
            <a:noAutofit/>
          </a:bodyPr>
          <a:lstStyle/>
          <a:p>
            <a:r>
              <a:rPr lang="en-US" sz="3200" dirty="0"/>
              <a:t> </a:t>
            </a:r>
            <a:r>
              <a:rPr lang="en-US" sz="3600" dirty="0"/>
              <a:t>CAADP recognizes that to transform African </a:t>
            </a:r>
            <a:r>
              <a:rPr lang="en-US" sz="3600" dirty="0" smtClean="0"/>
              <a:t>agriculture it </a:t>
            </a:r>
            <a:r>
              <a:rPr lang="en-US" sz="3600" dirty="0"/>
              <a:t>is imperative to build </a:t>
            </a:r>
            <a:r>
              <a:rPr lang="en-US" sz="3600" u="sng" dirty="0"/>
              <a:t>broad and inclusive </a:t>
            </a:r>
            <a:r>
              <a:rPr lang="en-US" sz="3600" u="sng" dirty="0" smtClean="0"/>
              <a:t>coalitions..</a:t>
            </a:r>
            <a:r>
              <a:rPr lang="en-US" sz="3600" dirty="0" smtClean="0"/>
              <a:t>.</a:t>
            </a:r>
          </a:p>
          <a:p>
            <a:r>
              <a:rPr lang="en-GB" sz="2800" b="1" dirty="0" smtClean="0"/>
              <a:t>The 6th CAADP PP (April 2010) recognised poor quality of non-state actor participation. More inclusion of non-state actors, especially poor and marginalised communities, at all levels is needed. </a:t>
            </a:r>
          </a:p>
          <a:p>
            <a:r>
              <a:rPr lang="en-GB" sz="2800" b="1" dirty="0" smtClean="0"/>
              <a:t>NSA are a large part of the implementers of C</a:t>
            </a:r>
            <a:r>
              <a:rPr lang="en-US" sz="2800" b="1" dirty="0" smtClean="0"/>
              <a:t>AADP. Without them we could have great CAADP investment plans but there will be weak results, accountability and  sustainability</a:t>
            </a:r>
            <a:endParaRPr lang="en-GB" sz="28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/>
              <a:t>Who are NSA?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600" b="1" dirty="0" smtClean="0"/>
              <a:t>Private Sector</a:t>
            </a:r>
          </a:p>
          <a:p>
            <a:r>
              <a:rPr lang="en-US" sz="3600" b="1" dirty="0" smtClean="0"/>
              <a:t>Farmer Associations</a:t>
            </a:r>
          </a:p>
          <a:p>
            <a:r>
              <a:rPr lang="en-US" sz="3600" b="1" dirty="0" smtClean="0"/>
              <a:t>National &amp; International NGOs</a:t>
            </a:r>
          </a:p>
          <a:p>
            <a:r>
              <a:rPr lang="en-US" sz="3600" b="1" dirty="0" smtClean="0"/>
              <a:t>Community based organisations</a:t>
            </a:r>
          </a:p>
          <a:p>
            <a:r>
              <a:rPr lang="en-US" sz="3600" b="1" dirty="0" smtClean="0"/>
              <a:t>Academic &amp; Research Community</a:t>
            </a:r>
          </a:p>
          <a:p>
            <a:r>
              <a:rPr lang="en-US" sz="3600" b="1" dirty="0" smtClean="0"/>
              <a:t>Media organisations</a:t>
            </a:r>
          </a:p>
          <a:p>
            <a:r>
              <a:rPr lang="en-US" sz="3600" b="1" dirty="0" smtClean="0"/>
              <a:t>Development partners</a:t>
            </a:r>
            <a:endParaRPr lang="en-US" sz="3200" b="1" dirty="0" smtClean="0"/>
          </a:p>
          <a:p>
            <a:endParaRPr lang="en-US" dirty="0" smtClean="0"/>
          </a:p>
          <a:p>
            <a:pPr>
              <a:buNone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4290"/>
            <a:ext cx="7620000" cy="1285884"/>
          </a:xfrm>
        </p:spPr>
        <p:txBody>
          <a:bodyPr/>
          <a:lstStyle/>
          <a:p>
            <a:pPr algn="ctr"/>
            <a:r>
              <a:rPr lang="en-US" b="1" dirty="0" smtClean="0"/>
              <a:t>We add value to the CAADP process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00174"/>
            <a:ext cx="7620000" cy="5072098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2000" dirty="0" smtClean="0"/>
              <a:t> </a:t>
            </a:r>
          </a:p>
          <a:p>
            <a:pPr marL="571500" indent="-457200">
              <a:buFont typeface="+mj-lt"/>
              <a:buAutoNum type="arabicPeriod"/>
            </a:pPr>
            <a:r>
              <a:rPr lang="en-US" sz="2400" b="1" dirty="0" smtClean="0"/>
              <a:t>Putting CAADP plans into action</a:t>
            </a:r>
          </a:p>
          <a:p>
            <a:pPr marL="571500" indent="-457200">
              <a:buFont typeface="+mj-lt"/>
              <a:buAutoNum type="arabicPeriod"/>
            </a:pPr>
            <a:r>
              <a:rPr lang="en-US" sz="2400" b="1" dirty="0" smtClean="0"/>
              <a:t>Raising awareness and engaging private sector</a:t>
            </a:r>
          </a:p>
          <a:p>
            <a:pPr marL="571500" indent="-457200">
              <a:buFont typeface="+mj-lt"/>
              <a:buAutoNum type="arabicPeriod"/>
            </a:pPr>
            <a:r>
              <a:rPr lang="en-US" sz="2400" b="1" dirty="0" smtClean="0"/>
              <a:t>Raising awareness and mobilizing the public from National to community level</a:t>
            </a:r>
          </a:p>
          <a:p>
            <a:pPr marL="571500" indent="-457200">
              <a:buFont typeface="+mj-lt"/>
              <a:buAutoNum type="arabicPeriod"/>
            </a:pPr>
            <a:r>
              <a:rPr lang="en-US" sz="2400" b="1" dirty="0" smtClean="0"/>
              <a:t>Knowledge generation and sharing best practices  </a:t>
            </a:r>
          </a:p>
          <a:p>
            <a:pPr marL="571500" indent="-457200">
              <a:buFont typeface="+mj-lt"/>
              <a:buAutoNum type="arabicPeriod"/>
            </a:pPr>
            <a:r>
              <a:rPr lang="en-US" sz="2400" b="1" dirty="0" smtClean="0"/>
              <a:t>Advocacy to governments, donors and other stakeholders to support the CAADP process</a:t>
            </a:r>
          </a:p>
          <a:p>
            <a:pPr marL="571500" indent="-457200">
              <a:buFont typeface="+mj-lt"/>
              <a:buAutoNum type="arabicPeriod"/>
            </a:pPr>
            <a:r>
              <a:rPr lang="en-US" sz="2400" b="1" dirty="0" smtClean="0"/>
              <a:t>Capacity development of national and regional stakeholders</a:t>
            </a:r>
          </a:p>
          <a:p>
            <a:pPr marL="571500" indent="-457200">
              <a:buFont typeface="+mj-lt"/>
              <a:buAutoNum type="arabicPeriod"/>
            </a:pPr>
            <a:r>
              <a:rPr lang="en-US" sz="2400" b="1" dirty="0" smtClean="0"/>
              <a:t>Increasing CAADP engagement with women &amp; youth</a:t>
            </a:r>
          </a:p>
          <a:p>
            <a:endParaRPr lang="en-US" sz="700" dirty="0" smtClean="0"/>
          </a:p>
          <a:p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868346"/>
          </a:xfrm>
        </p:spPr>
        <p:txBody>
          <a:bodyPr/>
          <a:lstStyle/>
          <a:p>
            <a:pPr algn="ctr"/>
            <a:r>
              <a:rPr lang="en-GB" b="1" dirty="0" smtClean="0"/>
              <a:t>Progress to date 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256584"/>
          </a:xfrm>
        </p:spPr>
        <p:txBody>
          <a:bodyPr>
            <a:noAutofit/>
          </a:bodyPr>
          <a:lstStyle/>
          <a:p>
            <a:r>
              <a:rPr lang="en-GB" sz="3600" b="1" dirty="0" smtClean="0">
                <a:solidFill>
                  <a:prstClr val="black"/>
                </a:solidFill>
              </a:rPr>
              <a:t>The formation of the Task Team.</a:t>
            </a:r>
          </a:p>
          <a:p>
            <a:r>
              <a:rPr lang="en-GB" sz="3600" b="1" dirty="0" smtClean="0">
                <a:solidFill>
                  <a:prstClr val="black"/>
                </a:solidFill>
              </a:rPr>
              <a:t>Stocktaking exercise to develop guidelines for boosting NSA participation in CAADP processes.</a:t>
            </a:r>
          </a:p>
          <a:p>
            <a:r>
              <a:rPr lang="en-GB" sz="3600" b="1" dirty="0" smtClean="0"/>
              <a:t>Options paper -Consultation workshop –Guidelines finalised </a:t>
            </a:r>
          </a:p>
          <a:p>
            <a:r>
              <a:rPr lang="en-GB" sz="3600" b="1" dirty="0" smtClean="0"/>
              <a:t>Guidelines available – </a:t>
            </a:r>
            <a:r>
              <a:rPr lang="en-GB" sz="3600" b="1" dirty="0" smtClean="0">
                <a:solidFill>
                  <a:srgbClr val="FF0000"/>
                </a:solidFill>
              </a:rPr>
              <a:t>insert www link</a:t>
            </a:r>
          </a:p>
          <a:p>
            <a:r>
              <a:rPr lang="en-GB" sz="3600" b="1" dirty="0" smtClean="0"/>
              <a:t>First planning workshop</a:t>
            </a:r>
            <a:endParaRPr lang="en-GB" sz="40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25470"/>
          </a:xfrm>
        </p:spPr>
        <p:txBody>
          <a:bodyPr>
            <a:normAutofit fontScale="90000"/>
          </a:bodyPr>
          <a:lstStyle/>
          <a:p>
            <a:pPr algn="ctr"/>
            <a:r>
              <a:rPr lang="en-GB" b="1" dirty="0" smtClean="0"/>
              <a:t>Overview of NSA Guidelines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4282" y="1142984"/>
            <a:ext cx="8286808" cy="5382360"/>
          </a:xfrm>
        </p:spPr>
        <p:txBody>
          <a:bodyPr>
            <a:normAutofit fontScale="25000" lnSpcReduction="20000"/>
          </a:bodyPr>
          <a:lstStyle/>
          <a:p>
            <a:endParaRPr lang="en-GB" sz="12800" dirty="0" smtClean="0"/>
          </a:p>
          <a:p>
            <a:r>
              <a:rPr lang="en-GB" sz="12800" u="sng" dirty="0" smtClean="0"/>
              <a:t>Section 1</a:t>
            </a:r>
            <a:r>
              <a:rPr lang="en-GB" sz="12800" dirty="0" smtClean="0"/>
              <a:t> clarifies </a:t>
            </a:r>
            <a:r>
              <a:rPr lang="en-GB" sz="12800" b="1" dirty="0" smtClean="0"/>
              <a:t>role of Non State Actors </a:t>
            </a:r>
            <a:r>
              <a:rPr lang="en-GB" sz="12800" dirty="0" smtClean="0"/>
              <a:t>in the CAADP process;</a:t>
            </a:r>
          </a:p>
          <a:p>
            <a:r>
              <a:rPr lang="en-GB" sz="12800" u="sng" dirty="0" smtClean="0"/>
              <a:t>Section 2 </a:t>
            </a:r>
            <a:r>
              <a:rPr lang="en-GB" sz="12800" dirty="0" smtClean="0"/>
              <a:t>examines the </a:t>
            </a:r>
            <a:r>
              <a:rPr lang="en-GB" sz="12800" b="1" dirty="0" smtClean="0"/>
              <a:t>country-level</a:t>
            </a:r>
            <a:r>
              <a:rPr lang="en-GB" sz="12800" dirty="0" smtClean="0"/>
              <a:t>. It promotes the country team as the nexus for ensuring effective Non State Actor participation and makes a series of practical recommendations;</a:t>
            </a:r>
            <a:r>
              <a:rPr lang="en-US" sz="12800" dirty="0"/>
              <a:t> </a:t>
            </a:r>
            <a:endParaRPr lang="en-US" sz="12800" dirty="0" smtClean="0"/>
          </a:p>
          <a:p>
            <a:r>
              <a:rPr lang="en-US" sz="12800" u="sng" dirty="0" smtClean="0"/>
              <a:t>Section </a:t>
            </a:r>
            <a:r>
              <a:rPr lang="en-US" sz="12800" u="sng" dirty="0"/>
              <a:t>3 </a:t>
            </a:r>
            <a:r>
              <a:rPr lang="en-US" sz="12800" dirty="0"/>
              <a:t>examines the </a:t>
            </a:r>
            <a:r>
              <a:rPr lang="en-US" sz="12800" b="1" dirty="0"/>
              <a:t>regional </a:t>
            </a:r>
            <a:r>
              <a:rPr lang="en-US" sz="12800" b="1" dirty="0" smtClean="0"/>
              <a:t>level</a:t>
            </a:r>
            <a:endParaRPr lang="en-US" sz="12800" dirty="0"/>
          </a:p>
          <a:p>
            <a:r>
              <a:rPr lang="en-US" sz="12800" u="sng" dirty="0"/>
              <a:t>Section 4</a:t>
            </a:r>
            <a:r>
              <a:rPr lang="en-US" sz="12800" dirty="0"/>
              <a:t> examines the role of Non State Actors at the </a:t>
            </a:r>
            <a:r>
              <a:rPr lang="en-US" sz="12800" b="1" dirty="0"/>
              <a:t>continental level</a:t>
            </a:r>
            <a:r>
              <a:rPr lang="en-US" sz="12800" dirty="0"/>
              <a:t> and outlines the structures and processes for participation.</a:t>
            </a:r>
            <a:endParaRPr lang="en-GB" sz="12800" dirty="0" smtClean="0"/>
          </a:p>
          <a:p>
            <a:endParaRPr lang="en-GB" sz="12800" b="1" dirty="0" smtClean="0"/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1080120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 smtClean="0"/>
              <a:t>Challenges for NSA identified through stocktaking</a:t>
            </a:r>
            <a:r>
              <a:rPr lang="en-US" dirty="0" smtClean="0"/>
              <a:t>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57298"/>
            <a:ext cx="7620000" cy="5214974"/>
          </a:xfrm>
        </p:spPr>
        <p:txBody>
          <a:bodyPr>
            <a:normAutofit/>
          </a:bodyPr>
          <a:lstStyle/>
          <a:p>
            <a:pPr lvl="0"/>
            <a:r>
              <a:rPr lang="en-US" sz="2800" dirty="0"/>
              <a:t>Ensuring </a:t>
            </a:r>
            <a:r>
              <a:rPr lang="en-US" sz="2800" dirty="0" smtClean="0"/>
              <a:t>constituencies </a:t>
            </a:r>
            <a:r>
              <a:rPr lang="en-US" sz="2800" dirty="0"/>
              <a:t>have legitimate and </a:t>
            </a:r>
            <a:r>
              <a:rPr lang="en-US" sz="2800" dirty="0" smtClean="0"/>
              <a:t>accountable </a:t>
            </a:r>
            <a:r>
              <a:rPr lang="en-US" sz="2800" b="1" dirty="0" smtClean="0"/>
              <a:t>Representation</a:t>
            </a:r>
            <a:endParaRPr lang="en-US" sz="2800" dirty="0"/>
          </a:p>
          <a:p>
            <a:pPr lvl="0"/>
            <a:r>
              <a:rPr lang="en-US" sz="2800" dirty="0" smtClean="0"/>
              <a:t>Availability </a:t>
            </a:r>
            <a:r>
              <a:rPr lang="en-US" sz="2800" dirty="0"/>
              <a:t>of </a:t>
            </a:r>
            <a:r>
              <a:rPr lang="en-US" sz="2800" b="1" dirty="0"/>
              <a:t>resources </a:t>
            </a:r>
            <a:r>
              <a:rPr lang="en-US" sz="2800" dirty="0"/>
              <a:t>for </a:t>
            </a:r>
            <a:r>
              <a:rPr lang="en-US" sz="2800" dirty="0" smtClean="0"/>
              <a:t>NSA participation</a:t>
            </a:r>
            <a:endParaRPr lang="en-US" sz="2800" dirty="0"/>
          </a:p>
          <a:p>
            <a:pPr lvl="0"/>
            <a:r>
              <a:rPr lang="en-US" sz="2800" dirty="0" smtClean="0"/>
              <a:t>Variable </a:t>
            </a:r>
            <a:r>
              <a:rPr lang="en-US" sz="2800" b="1" dirty="0"/>
              <a:t>capacity </a:t>
            </a:r>
            <a:r>
              <a:rPr lang="en-US" sz="2800" dirty="0"/>
              <a:t>of </a:t>
            </a:r>
            <a:r>
              <a:rPr lang="en-US" sz="2800" dirty="0" smtClean="0"/>
              <a:t>actors on policy work</a:t>
            </a:r>
            <a:endParaRPr lang="en-US" sz="2800" dirty="0"/>
          </a:p>
          <a:p>
            <a:pPr lvl="0"/>
            <a:r>
              <a:rPr lang="en-US" sz="2800" dirty="0" smtClean="0"/>
              <a:t>Limited </a:t>
            </a:r>
            <a:r>
              <a:rPr lang="en-US" sz="2800" b="1" dirty="0"/>
              <a:t>awareness </a:t>
            </a:r>
            <a:r>
              <a:rPr lang="en-US" sz="2800" dirty="0"/>
              <a:t>by Non State Actors of the CAADP process and its relevance to </a:t>
            </a:r>
            <a:r>
              <a:rPr lang="en-US" sz="2800" dirty="0" smtClean="0"/>
              <a:t>them</a:t>
            </a:r>
            <a:endParaRPr lang="en-US" sz="2800" dirty="0"/>
          </a:p>
          <a:p>
            <a:pPr lvl="0"/>
            <a:r>
              <a:rPr lang="en-US" sz="2800" dirty="0" smtClean="0"/>
              <a:t>Ensuring </a:t>
            </a:r>
            <a:r>
              <a:rPr lang="en-US" sz="2800" dirty="0"/>
              <a:t>the </a:t>
            </a:r>
            <a:r>
              <a:rPr lang="en-US" sz="2800" b="1" dirty="0"/>
              <a:t>accountability </a:t>
            </a:r>
            <a:r>
              <a:rPr lang="en-US" sz="2800" dirty="0"/>
              <a:t>of State actors, including through </a:t>
            </a:r>
            <a:r>
              <a:rPr lang="en-US" sz="2800" dirty="0" smtClean="0"/>
              <a:t>Parliamentarians</a:t>
            </a:r>
            <a:endParaRPr lang="en-US" sz="2800" dirty="0"/>
          </a:p>
          <a:p>
            <a:pPr lvl="0"/>
            <a:r>
              <a:rPr lang="en-US" sz="2800" dirty="0" smtClean="0"/>
              <a:t>Ensuring </a:t>
            </a:r>
            <a:r>
              <a:rPr lang="en-US" sz="2800" dirty="0"/>
              <a:t>a </a:t>
            </a:r>
            <a:r>
              <a:rPr lang="en-US" sz="2800" b="1" dirty="0"/>
              <a:t>balance of interests</a:t>
            </a:r>
            <a:r>
              <a:rPr lang="en-US" sz="2800" dirty="0"/>
              <a:t>, especially for women, grassroots, </a:t>
            </a:r>
            <a:r>
              <a:rPr lang="en-US" sz="2800" dirty="0" smtClean="0"/>
              <a:t>consumers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8229600" cy="922114"/>
          </a:xfrm>
        </p:spPr>
        <p:txBody>
          <a:bodyPr/>
          <a:lstStyle/>
          <a:p>
            <a:pPr algn="ctr"/>
            <a:r>
              <a:rPr lang="en-GB" b="1" dirty="0" smtClean="0"/>
              <a:t>Desired Outcome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4422"/>
            <a:ext cx="8229600" cy="5143536"/>
          </a:xfrm>
        </p:spPr>
        <p:txBody>
          <a:bodyPr>
            <a:normAutofit/>
          </a:bodyPr>
          <a:lstStyle/>
          <a:p>
            <a:pPr marL="342900" lvl="1" indent="-342900"/>
            <a:r>
              <a:rPr lang="en-ZA" sz="2400" dirty="0" smtClean="0"/>
              <a:t>Effective participation and engagement of NSA in national &amp; regional  CAADP processes and actions enhanced </a:t>
            </a:r>
          </a:p>
          <a:p>
            <a:pPr marL="342900" lvl="1" indent="-342900"/>
            <a:r>
              <a:rPr lang="en-ZA" sz="2400" dirty="0" smtClean="0"/>
              <a:t>Effective, legitimate, accountable NSA identified and their capacities strengthened </a:t>
            </a:r>
          </a:p>
          <a:p>
            <a:pPr marL="342900" lvl="1" indent="-342900"/>
            <a:r>
              <a:rPr lang="en-ZA" sz="2400" dirty="0" smtClean="0"/>
              <a:t>Communication and consulting with NSA constituencies facilitated and strengthened</a:t>
            </a:r>
          </a:p>
          <a:p>
            <a:pPr marL="342900" lvl="1" indent="-342900"/>
            <a:r>
              <a:rPr lang="en-ZA" sz="2400" dirty="0" smtClean="0"/>
              <a:t>Advocacy for increased volume and effectiveness of public and private investment in agriculture enhanced </a:t>
            </a:r>
          </a:p>
          <a:p>
            <a:pPr marL="342900" lvl="1" indent="-342900"/>
            <a:r>
              <a:rPr lang="en-ZA" sz="2400" dirty="0" smtClean="0"/>
              <a:t>Effective systems for monitoring, evaluation and mutual accountability of all stakeholders established and implemented</a:t>
            </a:r>
          </a:p>
          <a:p>
            <a:pPr marL="342900" lvl="1" indent="-342900"/>
            <a:r>
              <a:rPr lang="en-ZA" sz="2400" dirty="0" smtClean="0"/>
              <a:t>CAADP NSA Task Team capacity enhanced</a:t>
            </a:r>
          </a:p>
          <a:p>
            <a:pPr marL="342900" lvl="1" indent="-342900"/>
            <a:endParaRPr lang="en-ZA" dirty="0" smtClean="0"/>
          </a:p>
          <a:p>
            <a:pPr marL="342900" lvl="1" indent="-342900"/>
            <a:endParaRPr lang="en-ZA" dirty="0" smtClean="0"/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jacency">
  <a:themeElements>
    <a:clrScheme name="Adjacency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jacency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832</TotalTime>
  <Words>854</Words>
  <Application>Microsoft Office PowerPoint</Application>
  <PresentationFormat>On-screen Show (4:3)</PresentationFormat>
  <Paragraphs>106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Adjacency</vt:lpstr>
      <vt:lpstr>  Boosting Non State Actor participation in CAADP   Yaoundé 24th March 7Th CAADP PP  CAADP NSA Coordination Task Team </vt:lpstr>
      <vt:lpstr>Presentation outline</vt:lpstr>
      <vt:lpstr>Why Non-State Actors?</vt:lpstr>
      <vt:lpstr>Who are NSA?</vt:lpstr>
      <vt:lpstr>We add value to the CAADP process</vt:lpstr>
      <vt:lpstr>Progress to date </vt:lpstr>
      <vt:lpstr>Overview of NSA Guidelines</vt:lpstr>
      <vt:lpstr>Challenges for NSA identified through stocktaking:</vt:lpstr>
      <vt:lpstr>Desired Outcome</vt:lpstr>
      <vt:lpstr>Strengthening NSA participation  -A case for Nigeria </vt:lpstr>
      <vt:lpstr>CSO meeting in Nigeria</vt:lpstr>
      <vt:lpstr>CSOs meeting the minister and presenting communiqué</vt:lpstr>
      <vt:lpstr>Lessons learnt </vt:lpstr>
      <vt:lpstr>Strengthening NSA participation  -A case for Malawi </vt:lpstr>
      <vt:lpstr>Lessons learnt </vt:lpstr>
      <vt:lpstr>Next steps </vt:lpstr>
    </vt:vector>
  </TitlesOfParts>
  <Company>TOSHIBA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OUTCOME OF NSA ENGAGEMENT</dc:title>
  <dc:creator>buba.khan</dc:creator>
  <cp:lastModifiedBy>Youjin.Chung</cp:lastModifiedBy>
  <cp:revision>87</cp:revision>
  <dcterms:created xsi:type="dcterms:W3CDTF">2011-03-22T11:53:42Z</dcterms:created>
  <dcterms:modified xsi:type="dcterms:W3CDTF">2011-03-25T14:22:10Z</dcterms:modified>
</cp:coreProperties>
</file>