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59" r:id="rId2"/>
  </p:sldMasterIdLst>
  <p:notesMasterIdLst>
    <p:notesMasterId r:id="rId10"/>
  </p:notesMasterIdLst>
  <p:sldIdLst>
    <p:sldId id="256" r:id="rId3"/>
    <p:sldId id="285" r:id="rId4"/>
    <p:sldId id="263" r:id="rId5"/>
    <p:sldId id="286" r:id="rId6"/>
    <p:sldId id="296" r:id="rId7"/>
    <p:sldId id="297" r:id="rId8"/>
    <p:sldId id="293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  <a:srgbClr val="5F5F5F"/>
    <a:srgbClr val="F57F85"/>
    <a:srgbClr val="408ECB"/>
    <a:srgbClr val="4BCAFF"/>
    <a:srgbClr val="BEBEBE"/>
    <a:srgbClr val="DED39B"/>
    <a:srgbClr val="F6CA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5" autoAdjust="0"/>
    <p:restoredTop sz="80218" autoAdjust="0"/>
  </p:normalViewPr>
  <p:slideViewPr>
    <p:cSldViewPr snapToObjects="1">
      <p:cViewPr varScale="1">
        <p:scale>
          <a:sx n="84" d="100"/>
          <a:sy n="84" d="100"/>
        </p:scale>
        <p:origin x="-6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AC04C84-A70B-4946-8655-21FEAE0F06E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C04C84-A70B-4946-8655-21FEAE0F06ED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C04C84-A70B-4946-8655-21FEAE0F06ED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C04C84-A70B-4946-8655-21FEAE0F06ED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C04C84-A70B-4946-8655-21FEAE0F06ED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4" name="Picture 3" descr="AA_Logotype100_RGB.eps"/>
          <p:cNvPicPr>
            <a:picLocks noChangeAspect="1"/>
          </p:cNvPicPr>
          <p:nvPr userDrawn="1"/>
        </p:nvPicPr>
        <p:blipFill>
          <a:blip r:embed="rId2" cstate="print">
            <a:lum bright="77000" contrast="12000"/>
          </a:blip>
          <a:stretch>
            <a:fillRect/>
          </a:stretch>
        </p:blipFill>
        <p:spPr>
          <a:xfrm>
            <a:off x="7164288" y="81136"/>
            <a:ext cx="1911558" cy="251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itchFamily="34" charset="0"/>
              </a:defRPr>
            </a:lvl1pPr>
            <a:lvl2pPr>
              <a:defRPr>
                <a:latin typeface="Corbel" pitchFamily="34" charset="0"/>
              </a:defRPr>
            </a:lvl2pPr>
            <a:lvl3pPr>
              <a:defRPr>
                <a:latin typeface="Corbel" pitchFamily="34" charset="0"/>
              </a:defRPr>
            </a:lvl3pPr>
            <a:lvl4pPr>
              <a:defRPr>
                <a:latin typeface="Corbel" pitchFamily="34" charset="0"/>
              </a:defRPr>
            </a:lvl4pPr>
            <a:lvl5pPr>
              <a:defRPr>
                <a:latin typeface="Corbe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76225" indent="-276225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­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0863" indent="-2444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2pPr>
      <a:lvl3pPr marL="812800" indent="-2317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2400">
          <a:solidFill>
            <a:schemeClr val="tx1"/>
          </a:solidFill>
          <a:latin typeface="+mn-lt"/>
        </a:defRPr>
      </a:lvl3pPr>
      <a:lvl4pPr marL="1058863" indent="-215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600">
          <a:solidFill>
            <a:schemeClr val="tx1"/>
          </a:solidFill>
          <a:latin typeface="+mn-lt"/>
        </a:defRPr>
      </a:lvl4pPr>
      <a:lvl5pPr marL="1349375" indent="-2603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5pPr>
      <a:lvl6pPr marL="1806575" indent="-2603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6pPr>
      <a:lvl7pPr marL="2263775" indent="-2603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7pPr>
      <a:lvl8pPr marL="2720975" indent="-2603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8pPr>
      <a:lvl9pPr marL="3178175" indent="-2603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76225" indent="-276225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­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0863" indent="-2444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2pPr>
      <a:lvl3pPr marL="812800" indent="-2317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2400">
          <a:solidFill>
            <a:schemeClr val="tx1"/>
          </a:solidFill>
          <a:latin typeface="+mn-lt"/>
        </a:defRPr>
      </a:lvl3pPr>
      <a:lvl4pPr marL="1058863" indent="-215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600">
          <a:solidFill>
            <a:schemeClr val="tx1"/>
          </a:solidFill>
          <a:latin typeface="+mn-lt"/>
        </a:defRPr>
      </a:lvl4pPr>
      <a:lvl5pPr marL="1349375" indent="-2603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5pPr>
      <a:lvl6pPr marL="1806575" indent="-2603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6pPr>
      <a:lvl7pPr marL="2263775" indent="-2603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7pPr>
      <a:lvl8pPr marL="2720975" indent="-2603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8pPr>
      <a:lvl9pPr marL="3178175" indent="-2603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-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emf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hyperlink" Target="http://www.actionaid.org/publications/what-women-farmers-need-blueprint-action" TargetMode="Externa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C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920037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 2" pitchFamily="18" charset="2"/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Calibri" pitchFamily="34" charset="0"/>
              </a:rPr>
              <a:t>Investing in Women Smallholders</a:t>
            </a:r>
            <a:endParaRPr lang="en-GB" sz="4000" dirty="0">
              <a:latin typeface="Calibri" pitchFamily="34" charset="0"/>
            </a:endParaRPr>
          </a:p>
        </p:txBody>
      </p:sp>
      <p:sp>
        <p:nvSpPr>
          <p:cNvPr id="1027" name="Rectangle 5"/>
          <p:cNvSpPr>
            <a:spLocks noChangeArrowheads="1"/>
          </p:cNvSpPr>
          <p:nvPr/>
        </p:nvSpPr>
        <p:spPr bwMode="auto">
          <a:xfrm>
            <a:off x="684213" y="3141663"/>
            <a:ext cx="792003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100000"/>
              </a:lnSpc>
              <a:spcAft>
                <a:spcPts val="600"/>
              </a:spcAft>
            </a:pPr>
            <a:endParaRPr lang="en-GB" sz="2400" b="1" i="1" dirty="0" smtClean="0">
              <a:solidFill>
                <a:srgbClr val="F57F85"/>
              </a:solidFill>
              <a:latin typeface="Calibri" pitchFamily="34" charset="0"/>
            </a:endParaRPr>
          </a:p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en-GB" sz="2400" b="1" i="1" dirty="0" smtClean="0">
                <a:solidFill>
                  <a:srgbClr val="F57F85"/>
                </a:solidFill>
                <a:latin typeface="Calibri" pitchFamily="34" charset="0"/>
              </a:rPr>
              <a:t>Ruchi Tripathi</a:t>
            </a:r>
          </a:p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en-GB" sz="2400" b="1" i="1" dirty="0" smtClean="0">
                <a:solidFill>
                  <a:srgbClr val="F57F85"/>
                </a:solidFill>
                <a:latin typeface="Calibri" pitchFamily="34" charset="0"/>
              </a:rPr>
              <a:t>Head of Right to Food</a:t>
            </a:r>
          </a:p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en-GB" sz="2400" b="1" i="1" dirty="0" smtClean="0">
                <a:solidFill>
                  <a:srgbClr val="F57F85"/>
                </a:solidFill>
                <a:latin typeface="Calibri" pitchFamily="34" charset="0"/>
              </a:rPr>
              <a:t>ActionAid International</a:t>
            </a:r>
          </a:p>
          <a:p>
            <a:pPr algn="r">
              <a:lnSpc>
                <a:spcPct val="100000"/>
              </a:lnSpc>
              <a:spcAft>
                <a:spcPts val="600"/>
              </a:spcAft>
            </a:pPr>
            <a:endParaRPr lang="en-GB" sz="2400" b="1" i="1" dirty="0" smtClean="0">
              <a:solidFill>
                <a:srgbClr val="F57F85"/>
              </a:solidFill>
              <a:latin typeface="Calibri" pitchFamily="34" charset="0"/>
            </a:endParaRPr>
          </a:p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en-GB" sz="2000" b="1" i="1" dirty="0" smtClean="0">
                <a:solidFill>
                  <a:srgbClr val="F57F85"/>
                </a:solidFill>
                <a:latin typeface="Calibri" pitchFamily="34" charset="0"/>
              </a:rPr>
              <a:t>June 2011</a:t>
            </a:r>
            <a:endParaRPr lang="en-US" sz="2000" b="1" dirty="0">
              <a:solidFill>
                <a:srgbClr val="F57F85"/>
              </a:solidFill>
              <a:latin typeface="Calibri" pitchFamily="34" charset="0"/>
            </a:endParaRPr>
          </a:p>
        </p:txBody>
      </p:sp>
      <p:pic>
        <p:nvPicPr>
          <p:cNvPr id="1028" name="Picture 6" descr="ActionAid_Logo_W_O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1400" y="260350"/>
            <a:ext cx="27717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051050" y="651406"/>
            <a:ext cx="6417890" cy="51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 2" pitchFamily="18" charset="2"/>
              <a:buNone/>
            </a:pPr>
            <a:r>
              <a:rPr lang="en-GB" sz="3200" b="1" dirty="0" smtClean="0">
                <a:solidFill>
                  <a:srgbClr val="FF0000"/>
                </a:solidFill>
                <a:latin typeface="Calibri" pitchFamily="34" charset="0"/>
              </a:rPr>
              <a:t>Gender gap in agriculture</a:t>
            </a:r>
            <a:endParaRPr lang="en-GB" sz="32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051050" y="1989138"/>
            <a:ext cx="6635750" cy="4392612"/>
          </a:xfrm>
          <a:prstGeom prst="rect">
            <a:avLst/>
          </a:prstGeom>
        </p:spPr>
        <p:txBody>
          <a:bodyPr/>
          <a:lstStyle/>
          <a:p>
            <a:pPr marL="276225" indent="-276225">
              <a:spcBef>
                <a:spcPts val="624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endParaRPr lang="en-GB" sz="2600" kern="0" dirty="0">
              <a:latin typeface="Calibri" pitchFamily="34" charset="0"/>
            </a:endParaRPr>
          </a:p>
        </p:txBody>
      </p:sp>
      <p:pic>
        <p:nvPicPr>
          <p:cNvPr id="6149" name="Picture 4" descr="76612scr_ab91eaa6343c299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30588"/>
            <a:ext cx="1709738" cy="170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 descr="34441sc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720850"/>
            <a:ext cx="1709738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6" descr="57921scr_d578ea7c14a4ac6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709738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7" descr="76339scr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137150"/>
            <a:ext cx="1709738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051050" y="1412776"/>
            <a:ext cx="6841430" cy="532943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</a:rPr>
              <a:t>Women smallholders comprise an average of </a:t>
            </a:r>
            <a:r>
              <a:rPr lang="en-US" sz="2000" dirty="0" smtClean="0">
                <a:solidFill>
                  <a:schemeClr val="accent5"/>
                </a:solidFill>
                <a:latin typeface="Calibri" pitchFamily="34" charset="0"/>
              </a:rPr>
              <a:t>43 percent of the agricultural </a:t>
            </a:r>
            <a:r>
              <a:rPr lang="en-US" sz="2000" dirty="0" err="1" smtClean="0">
                <a:solidFill>
                  <a:schemeClr val="accent5"/>
                </a:solidFill>
                <a:latin typeface="Calibri" pitchFamily="34" charset="0"/>
              </a:rPr>
              <a:t>labour</a:t>
            </a:r>
            <a:r>
              <a:rPr lang="en-US" sz="2000" dirty="0" smtClean="0">
                <a:solidFill>
                  <a:schemeClr val="accent5"/>
                </a:solidFill>
                <a:latin typeface="Calibri" pitchFamily="34" charset="0"/>
              </a:rPr>
              <a:t> force of developing countries. The female share of the agricultural </a:t>
            </a:r>
            <a:r>
              <a:rPr lang="en-US" sz="2000" dirty="0" err="1" smtClean="0">
                <a:solidFill>
                  <a:schemeClr val="accent5"/>
                </a:solidFill>
                <a:latin typeface="Calibri" pitchFamily="34" charset="0"/>
              </a:rPr>
              <a:t>labour</a:t>
            </a:r>
            <a:r>
              <a:rPr lang="en-US" sz="2000" dirty="0" smtClean="0">
                <a:solidFill>
                  <a:schemeClr val="accent5"/>
                </a:solidFill>
                <a:latin typeface="Calibri" pitchFamily="34" charset="0"/>
              </a:rPr>
              <a:t> force ranges from about 20 percent in Latin America to almost 50 percent </a:t>
            </a:r>
            <a:r>
              <a:rPr lang="en-US" sz="2000" dirty="0" smtClean="0">
                <a:latin typeface="Calibri" pitchFamily="34" charset="0"/>
              </a:rPr>
              <a:t>in Eastern and Southeastern Asia and sub-Saharan Africa</a:t>
            </a:r>
            <a:endParaRPr lang="en-GB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GB" sz="1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GB" sz="2000" dirty="0" smtClean="0">
                <a:latin typeface="Calibri" pitchFamily="34" charset="0"/>
              </a:rPr>
              <a:t>Despite this rural women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rarely receive any attention </a:t>
            </a:r>
            <a:r>
              <a:rPr lang="en-GB" sz="2000" dirty="0" smtClean="0">
                <a:latin typeface="Calibri" pitchFamily="34" charset="0"/>
              </a:rPr>
              <a:t>in agricultural policies, programmes and budget allocations.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GB" sz="1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GB" sz="2000" dirty="0" smtClean="0">
                <a:latin typeface="Calibri" pitchFamily="34" charset="0"/>
              </a:rPr>
              <a:t>Women own only </a:t>
            </a:r>
            <a:r>
              <a:rPr lang="en-GB" sz="2000" b="1" dirty="0" smtClean="0">
                <a:solidFill>
                  <a:schemeClr val="accent5"/>
                </a:solidFill>
                <a:latin typeface="Calibri" pitchFamily="34" charset="0"/>
              </a:rPr>
              <a:t>1%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of the land </a:t>
            </a:r>
            <a:r>
              <a:rPr lang="en-GB" sz="2000" dirty="0" smtClean="0">
                <a:latin typeface="Calibri" pitchFamily="34" charset="0"/>
              </a:rPr>
              <a:t>in Africa; receive only </a:t>
            </a:r>
            <a:r>
              <a:rPr lang="en-GB" sz="2000" b="1" dirty="0" smtClean="0">
                <a:solidFill>
                  <a:schemeClr val="accent5"/>
                </a:solidFill>
                <a:latin typeface="Calibri" pitchFamily="34" charset="0"/>
              </a:rPr>
              <a:t>7%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of extension services </a:t>
            </a:r>
            <a:r>
              <a:rPr lang="en-GB" sz="2000" dirty="0" smtClean="0">
                <a:latin typeface="Calibri" pitchFamily="34" charset="0"/>
              </a:rPr>
              <a:t>and </a:t>
            </a:r>
            <a:r>
              <a:rPr lang="en-GB" sz="2000" b="1" dirty="0" smtClean="0">
                <a:solidFill>
                  <a:schemeClr val="accent5"/>
                </a:solidFill>
                <a:latin typeface="Calibri" pitchFamily="34" charset="0"/>
              </a:rPr>
              <a:t>1%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of all agricultural credit</a:t>
            </a:r>
            <a:r>
              <a:rPr lang="en-GB" sz="2000" dirty="0" smtClean="0">
                <a:latin typeface="Calibri" pitchFamily="34" charset="0"/>
              </a:rPr>
              <a:t>. If women farmers in Africa had the same access to land as men, they would increase their farm productivity by up to 20%.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GB" sz="1000" dirty="0" smtClean="0">
              <a:latin typeface="Calibri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5"/>
                </a:solidFill>
                <a:latin typeface="Calibri" pitchFamily="34" charset="0"/>
              </a:rPr>
              <a:t>Closing the gender gap </a:t>
            </a:r>
            <a:r>
              <a:rPr lang="en-US" sz="2000" dirty="0" smtClean="0">
                <a:latin typeface="Calibri" pitchFamily="34" charset="0"/>
              </a:rPr>
              <a:t>in agriculture could </a:t>
            </a:r>
            <a:r>
              <a:rPr lang="en-US" sz="2000" dirty="0" smtClean="0">
                <a:solidFill>
                  <a:schemeClr val="accent5"/>
                </a:solidFill>
                <a:latin typeface="Calibri" pitchFamily="34" charset="0"/>
              </a:rPr>
              <a:t>reduce the number of hungry people</a:t>
            </a:r>
            <a:r>
              <a:rPr lang="en-US" sz="2000" dirty="0" smtClean="0">
                <a:latin typeface="Calibri" pitchFamily="34" charset="0"/>
              </a:rPr>
              <a:t> in the world by </a:t>
            </a:r>
            <a:r>
              <a:rPr lang="en-US" sz="2000" b="1" dirty="0" smtClean="0">
                <a:solidFill>
                  <a:schemeClr val="accent5"/>
                </a:solidFill>
                <a:latin typeface="Calibri" pitchFamily="34" charset="0"/>
              </a:rPr>
              <a:t>12-17 %</a:t>
            </a:r>
            <a:r>
              <a:rPr lang="en-US" sz="2000" dirty="0" smtClean="0">
                <a:solidFill>
                  <a:schemeClr val="accent5"/>
                </a:solidFill>
                <a:latin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</a:rPr>
              <a:t>thereby reducing the number of hungry by at least 100 million people (FAO 2011)</a:t>
            </a:r>
            <a:endParaRPr lang="en-GB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GB" sz="2200" dirty="0" smtClean="0">
              <a:latin typeface="Calibri" pitchFamily="34" charset="0"/>
            </a:endParaRPr>
          </a:p>
          <a:p>
            <a:endParaRPr lang="en-GB" sz="2200" dirty="0"/>
          </a:p>
        </p:txBody>
      </p:sp>
      <p:pic>
        <p:nvPicPr>
          <p:cNvPr id="11" name="Picture 10" descr="AA_Logotype100_RGB.eps"/>
          <p:cNvPicPr>
            <a:picLocks noChangeAspect="1"/>
          </p:cNvPicPr>
          <p:nvPr/>
        </p:nvPicPr>
        <p:blipFill>
          <a:blip r:embed="rId7" cstate="print">
            <a:lum bright="77000" contrast="12000"/>
          </a:blip>
          <a:stretch>
            <a:fillRect/>
          </a:stretch>
        </p:blipFill>
        <p:spPr>
          <a:xfrm>
            <a:off x="7164288" y="81136"/>
            <a:ext cx="1911558" cy="251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114550" y="1052736"/>
            <a:ext cx="6778625" cy="88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 2" pitchFamily="18" charset="2"/>
              <a:buNone/>
            </a:pPr>
            <a:r>
              <a:rPr lang="en-GB" sz="3000" b="1" dirty="0" smtClean="0">
                <a:solidFill>
                  <a:srgbClr val="FF0000"/>
                </a:solidFill>
                <a:latin typeface="Calibri" pitchFamily="34" charset="0"/>
              </a:rPr>
              <a:t>Multiple constraints and responsibilities of women smallholders</a:t>
            </a:r>
            <a:endParaRPr lang="en-GB" sz="30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051050" y="1709738"/>
            <a:ext cx="6635750" cy="4672012"/>
          </a:xfrm>
          <a:prstGeom prst="rect">
            <a:avLst/>
          </a:prstGeom>
        </p:spPr>
        <p:txBody>
          <a:bodyPr/>
          <a:lstStyle/>
          <a:p>
            <a:pPr marL="276225" indent="-276225">
              <a:spcBef>
                <a:spcPts val="624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endParaRPr lang="en-GB" sz="2600" kern="0" dirty="0">
              <a:latin typeface="Calibri" pitchFamily="34" charset="0"/>
            </a:endParaRPr>
          </a:p>
        </p:txBody>
      </p:sp>
      <p:pic>
        <p:nvPicPr>
          <p:cNvPr id="4102" name="Picture 5" descr="women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06563"/>
            <a:ext cx="1709738" cy="17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76389scr_48d8330dcd7410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135563"/>
            <a:ext cx="1709738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2114549" y="2276872"/>
            <a:ext cx="6778625" cy="403244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GB" sz="2000" dirty="0" smtClean="0">
                <a:latin typeface="Calibri" pitchFamily="34" charset="0"/>
              </a:rPr>
              <a:t>Firstly women tend to be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invisible to policy makers</a:t>
            </a:r>
            <a:r>
              <a:rPr lang="en-GB" sz="2000" dirty="0" smtClean="0">
                <a:latin typeface="Calibri" pitchFamily="34" charset="0"/>
              </a:rPr>
              <a:t>, which is born out of a lack of recognition of their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role as ‘productive’ farmers</a:t>
            </a:r>
            <a:r>
              <a:rPr lang="en-GB" sz="2000" dirty="0" smtClean="0">
                <a:latin typeface="Calibri" pitchFamily="34" charset="0"/>
              </a:rPr>
              <a:t>, and a lack of recognition of their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unpaid farm work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GB" sz="1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GB" sz="2000" dirty="0" smtClean="0">
                <a:latin typeface="Calibri" pitchFamily="34" charset="0"/>
              </a:rPr>
              <a:t>In addition, they bear a disproportionate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burden of care and reproductive roles </a:t>
            </a:r>
            <a:r>
              <a:rPr lang="en-GB" sz="2000" dirty="0" smtClean="0">
                <a:latin typeface="Calibri" pitchFamily="34" charset="0"/>
              </a:rPr>
              <a:t>within the family and community. 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GB" sz="1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GB" sz="2000" dirty="0" smtClean="0">
                <a:latin typeface="Calibri" pitchFamily="34" charset="0"/>
              </a:rPr>
              <a:t>They are also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 deprived of  access to markets, key assets, and inputs</a:t>
            </a:r>
            <a:r>
              <a:rPr lang="en-GB" sz="2000" dirty="0" smtClean="0">
                <a:latin typeface="Calibri" pitchFamily="34" charset="0"/>
              </a:rPr>
              <a:t>, and are frequently excluded from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decision-making</a:t>
            </a:r>
            <a:r>
              <a:rPr lang="en-GB" sz="2000" dirty="0" smtClean="0">
                <a:latin typeface="Calibri" pitchFamily="34" charset="0"/>
              </a:rPr>
              <a:t>. 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GB" sz="1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GB" sz="2000" dirty="0" smtClean="0">
                <a:latin typeface="Calibri" pitchFamily="34" charset="0"/>
              </a:rPr>
              <a:t>Women  are also  disproportionately impacted by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poverty and hunger</a:t>
            </a:r>
            <a:r>
              <a:rPr lang="en-GB" sz="2000" dirty="0" smtClean="0">
                <a:latin typeface="Calibri" pitchFamily="34" charset="0"/>
              </a:rPr>
              <a:t> - including having lower access to education and health care facilities compared to men.</a:t>
            </a:r>
          </a:p>
        </p:txBody>
      </p:sp>
      <p:pic>
        <p:nvPicPr>
          <p:cNvPr id="12" name="Picture 11" descr="48453scr_3c36519cd7ff7f1.jpg"/>
          <p:cNvPicPr>
            <a:picLocks noChangeAspect="1"/>
          </p:cNvPicPr>
          <p:nvPr/>
        </p:nvPicPr>
        <p:blipFill>
          <a:blip r:embed="rId5" cstate="print"/>
          <a:srcRect l="15573" r="17516"/>
          <a:stretch>
            <a:fillRect/>
          </a:stretch>
        </p:blipFill>
        <p:spPr>
          <a:xfrm>
            <a:off x="-15248" y="3417943"/>
            <a:ext cx="1724597" cy="1717200"/>
          </a:xfrm>
          <a:prstGeom prst="rect">
            <a:avLst/>
          </a:prstGeom>
        </p:spPr>
      </p:pic>
      <p:pic>
        <p:nvPicPr>
          <p:cNvPr id="14" name="Picture 13" descr="37358scr.jpg"/>
          <p:cNvPicPr>
            <a:picLocks noChangeAspect="1"/>
          </p:cNvPicPr>
          <p:nvPr/>
        </p:nvPicPr>
        <p:blipFill>
          <a:blip r:embed="rId6" cstate="print"/>
          <a:srcRect t="20326" b="13057"/>
          <a:stretch>
            <a:fillRect/>
          </a:stretch>
        </p:blipFill>
        <p:spPr>
          <a:xfrm>
            <a:off x="-6032" y="-3437"/>
            <a:ext cx="1713395" cy="1710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2114550" y="836712"/>
            <a:ext cx="6572250" cy="51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 2" pitchFamily="18" charset="2"/>
              <a:buNone/>
            </a:pPr>
            <a:r>
              <a:rPr lang="en-GB" sz="3200" b="1" dirty="0" smtClean="0">
                <a:solidFill>
                  <a:srgbClr val="FF0000"/>
                </a:solidFill>
                <a:latin typeface="Calibri" pitchFamily="34" charset="0"/>
              </a:rPr>
              <a:t>Need for an integrated approach</a:t>
            </a:r>
            <a:endParaRPr lang="en-GB" sz="32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051050" y="1720850"/>
            <a:ext cx="6635750" cy="4392612"/>
          </a:xfrm>
          <a:prstGeom prst="rect">
            <a:avLst/>
          </a:prstGeom>
        </p:spPr>
        <p:txBody>
          <a:bodyPr/>
          <a:lstStyle/>
          <a:p>
            <a:pPr marL="276225" indent="-276225">
              <a:spcBef>
                <a:spcPts val="624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endParaRPr lang="en-GB" sz="2600" kern="0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85988" y="1720850"/>
            <a:ext cx="634645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000" dirty="0" smtClean="0">
                <a:latin typeface="Calibri" pitchFamily="34" charset="0"/>
              </a:rPr>
              <a:t>An </a:t>
            </a:r>
            <a:r>
              <a:rPr lang="en-GB" sz="2000" b="1" dirty="0" smtClean="0">
                <a:solidFill>
                  <a:schemeClr val="accent5"/>
                </a:solidFill>
                <a:latin typeface="Calibri" pitchFamily="34" charset="0"/>
              </a:rPr>
              <a:t>integrated and holistic approach </a:t>
            </a:r>
            <a:r>
              <a:rPr lang="en-GB" sz="2000" dirty="0" smtClean="0">
                <a:latin typeface="Calibri" pitchFamily="34" charset="0"/>
              </a:rPr>
              <a:t>should:</a:t>
            </a:r>
          </a:p>
          <a:p>
            <a:pPr marL="457200" indent="-457200"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914400" lvl="1" indent="-457200">
              <a:buFont typeface="Wingdings" pitchFamily="2" charset="2"/>
              <a:buChar char="ü"/>
              <a:defRPr/>
            </a:pPr>
            <a:r>
              <a:rPr lang="en-GB" sz="2000" dirty="0" smtClean="0">
                <a:latin typeface="Calibri" pitchFamily="34" charset="0"/>
              </a:rPr>
              <a:t>Recognise women as both farmers and food producers</a:t>
            </a:r>
          </a:p>
          <a:p>
            <a:pPr marL="914400" lvl="1" indent="-457200">
              <a:buFont typeface="Wingdings" pitchFamily="2" charset="2"/>
              <a:buChar char="ü"/>
              <a:defRPr/>
            </a:pPr>
            <a:r>
              <a:rPr lang="en-GB" sz="2000" dirty="0" smtClean="0">
                <a:latin typeface="Calibri" pitchFamily="34" charset="0"/>
              </a:rPr>
              <a:t>Recognise their productive and reproductive roles.  </a:t>
            </a:r>
          </a:p>
          <a:p>
            <a:pPr marL="914400" lvl="1" indent="-457200"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000" dirty="0" smtClean="0">
                <a:latin typeface="Calibri" pitchFamily="34" charset="0"/>
              </a:rPr>
              <a:t>Food security programmes that address these separately fail to see the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linkages and trade-offs </a:t>
            </a:r>
            <a:r>
              <a:rPr lang="en-GB" sz="2000" dirty="0" smtClean="0">
                <a:latin typeface="Calibri" pitchFamily="34" charset="0"/>
              </a:rPr>
              <a:t>that come with only seeing women as farmers or only as carers/food providers.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000" dirty="0" smtClean="0">
                <a:latin typeface="Calibri" pitchFamily="34" charset="0"/>
              </a:rPr>
              <a:t>Such approach can help to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empower women, </a:t>
            </a:r>
            <a:r>
              <a:rPr lang="en-GB" sz="2000" dirty="0" smtClean="0">
                <a:latin typeface="Calibri" pitchFamily="34" charset="0"/>
              </a:rPr>
              <a:t>giving them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more control over their time and resources </a:t>
            </a:r>
            <a:r>
              <a:rPr lang="en-GB" sz="2000" dirty="0" smtClean="0">
                <a:latin typeface="Calibri" pitchFamily="34" charset="0"/>
              </a:rPr>
              <a:t>and allowing them to </a:t>
            </a:r>
            <a:r>
              <a:rPr lang="en-GB" sz="2000" dirty="0" smtClean="0">
                <a:solidFill>
                  <a:schemeClr val="accent5"/>
                </a:solidFill>
                <a:latin typeface="Calibri" pitchFamily="34" charset="0"/>
              </a:rPr>
              <a:t>challenge public policies. </a:t>
            </a:r>
            <a:endParaRPr lang="en-GB" sz="2000" dirty="0" smtClean="0">
              <a:latin typeface="Calibri" pitchFamily="34" charset="0"/>
            </a:endParaRPr>
          </a:p>
        </p:txBody>
      </p:sp>
      <p:pic>
        <p:nvPicPr>
          <p:cNvPr id="7173" name="Picture 7" descr="89625scr_8d1437b5c92bfe7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09738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8" descr="80scr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20850"/>
            <a:ext cx="1709738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9" descr="82002scr_363872a39ea902d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30588"/>
            <a:ext cx="1709738" cy="170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10" descr="89566scr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132388"/>
            <a:ext cx="1709738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A_Logotype100_RGB.eps"/>
          <p:cNvPicPr>
            <a:picLocks noChangeAspect="1"/>
          </p:cNvPicPr>
          <p:nvPr/>
        </p:nvPicPr>
        <p:blipFill>
          <a:blip r:embed="rId6" cstate="print">
            <a:lum bright="77000" contrast="12000"/>
          </a:blip>
          <a:stretch>
            <a:fillRect/>
          </a:stretch>
        </p:blipFill>
        <p:spPr>
          <a:xfrm>
            <a:off x="7164288" y="81136"/>
            <a:ext cx="1911558" cy="251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114550" y="604158"/>
            <a:ext cx="7029450" cy="880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 2" pitchFamily="18" charset="2"/>
              <a:buNone/>
            </a:pPr>
            <a:r>
              <a:rPr lang="en-GB" sz="3000" b="1" dirty="0" smtClean="0">
                <a:solidFill>
                  <a:srgbClr val="FF0000"/>
                </a:solidFill>
                <a:latin typeface="Calibri" pitchFamily="34" charset="0"/>
              </a:rPr>
              <a:t>Support for women smallholders should </a:t>
            </a:r>
            <a:r>
              <a:rPr lang="en-GB" sz="3000" b="1" dirty="0" smtClean="0">
                <a:solidFill>
                  <a:srgbClr val="FF0000"/>
                </a:solidFill>
                <a:latin typeface="Calibri" pitchFamily="34" charset="0"/>
              </a:rPr>
              <a:t>include</a:t>
            </a:r>
            <a:r>
              <a:rPr lang="en-GB" sz="2500" b="1" baseline="30000" dirty="0" smtClean="0">
                <a:solidFill>
                  <a:srgbClr val="FF0000"/>
                </a:solidFill>
                <a:latin typeface="Calibri" pitchFamily="34" charset="0"/>
              </a:rPr>
              <a:t>1</a:t>
            </a:r>
            <a:endParaRPr lang="en-GB" sz="2500" b="1" baseline="30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14550" y="1916832"/>
            <a:ext cx="6961296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300" dirty="0" smtClean="0">
                <a:latin typeface="Calibri" pitchFamily="34" charset="0"/>
              </a:rPr>
              <a:t>Securing poor women farmers’ access to and control over land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300" dirty="0" smtClean="0">
                <a:latin typeface="Calibri" pitchFamily="34" charset="0"/>
              </a:rPr>
              <a:t>Gender appropriate farming inputs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300" dirty="0" smtClean="0">
                <a:latin typeface="Calibri" pitchFamily="34" charset="0"/>
              </a:rPr>
              <a:t>Access to financial services including social transfers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300" dirty="0" smtClean="0">
                <a:latin typeface="Calibri" pitchFamily="34" charset="0"/>
              </a:rPr>
              <a:t>Access to clean and stable source of water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300" dirty="0" smtClean="0">
                <a:latin typeface="Calibri" pitchFamily="34" charset="0"/>
              </a:rPr>
              <a:t>Appropriate extension services and training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300" dirty="0" smtClean="0">
                <a:latin typeface="Calibri" pitchFamily="34" charset="0"/>
              </a:rPr>
              <a:t>Appropriate research and technology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300" dirty="0" smtClean="0">
                <a:latin typeface="Calibri" pitchFamily="34" charset="0"/>
              </a:rPr>
              <a:t>Appropriate marketing facilities </a:t>
            </a:r>
            <a:endParaRPr lang="en-GB" sz="23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2300" dirty="0" smtClean="0">
              <a:latin typeface="Calibri" pitchFamily="34" charset="0"/>
            </a:endParaRPr>
          </a:p>
          <a:p>
            <a:pPr marL="457200" indent="-457200">
              <a:defRPr/>
            </a:pPr>
            <a:endParaRPr lang="en-GB" sz="1100" dirty="0" smtClean="0">
              <a:latin typeface="Calibri" pitchFamily="34" charset="0"/>
            </a:endParaRPr>
          </a:p>
          <a:p>
            <a:pPr marL="90488" indent="-90488">
              <a:defRPr/>
            </a:pPr>
            <a:r>
              <a:rPr lang="en-GB" sz="1100" baseline="30000" dirty="0" smtClean="0">
                <a:latin typeface="Calibri" pitchFamily="34" charset="0"/>
              </a:rPr>
              <a:t>1</a:t>
            </a:r>
            <a:r>
              <a:rPr lang="en-GB" sz="1100" dirty="0" smtClean="0">
                <a:latin typeface="Calibri" pitchFamily="34" charset="0"/>
              </a:rPr>
              <a:t> Adapted from ActionAid. 2011</a:t>
            </a:r>
            <a:r>
              <a:rPr lang="en-GB" sz="1100" dirty="0" smtClean="0">
                <a:latin typeface="Calibri" pitchFamily="34" charset="0"/>
              </a:rPr>
              <a:t>. </a:t>
            </a:r>
            <a:r>
              <a:rPr lang="en-GB" sz="1100" i="1" dirty="0" smtClean="0">
                <a:latin typeface="Calibri" pitchFamily="34" charset="0"/>
              </a:rPr>
              <a:t>What Women Farmers Need: A blueprint for action</a:t>
            </a:r>
            <a:r>
              <a:rPr lang="en-GB" sz="1100" dirty="0" smtClean="0">
                <a:latin typeface="Calibri" pitchFamily="34" charset="0"/>
              </a:rPr>
              <a:t>. Johannesburg: ActionAid. Available at: </a:t>
            </a:r>
            <a:r>
              <a:rPr lang="en-GB" sz="1100" dirty="0" smtClean="0">
                <a:latin typeface="Calibri" pitchFamily="34" charset="0"/>
                <a:hlinkClick r:id="rId3"/>
              </a:rPr>
              <a:t>http://www.actionaid.org/publications/what-women-farmers-need-blueprint-action</a:t>
            </a:r>
            <a:r>
              <a:rPr lang="en-GB" sz="1100" dirty="0" smtClean="0">
                <a:latin typeface="Calibri" pitchFamily="34" charset="0"/>
              </a:rPr>
              <a:t> </a:t>
            </a:r>
          </a:p>
          <a:p>
            <a:pPr marL="457200" indent="-457200">
              <a:defRPr/>
            </a:pPr>
            <a:endParaRPr lang="en-GB" sz="2300" dirty="0" smtClean="0">
              <a:latin typeface="Calibri" pitchFamily="34" charset="0"/>
            </a:endParaRPr>
          </a:p>
        </p:txBody>
      </p:sp>
      <p:pic>
        <p:nvPicPr>
          <p:cNvPr id="8" name="Picture 4" descr="76612scr_ab91eaa6343c299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30588"/>
            <a:ext cx="1709738" cy="170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34441scr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720850"/>
            <a:ext cx="1709738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57921scr_d578ea7c14a4ac6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709738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76339scr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5137150"/>
            <a:ext cx="1709738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AA_Logotype100_RGB.eps"/>
          <p:cNvPicPr>
            <a:picLocks noChangeAspect="1"/>
          </p:cNvPicPr>
          <p:nvPr/>
        </p:nvPicPr>
        <p:blipFill>
          <a:blip r:embed="rId8" cstate="print">
            <a:lum bright="77000" contrast="12000"/>
          </a:blip>
          <a:stretch>
            <a:fillRect/>
          </a:stretch>
        </p:blipFill>
        <p:spPr>
          <a:xfrm>
            <a:off x="7164288" y="81136"/>
            <a:ext cx="1911558" cy="251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114550" y="476672"/>
            <a:ext cx="7029450" cy="1273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 2" pitchFamily="18" charset="2"/>
              <a:buNone/>
            </a:pPr>
            <a:r>
              <a:rPr lang="en-GB" sz="3000" b="1" dirty="0" smtClean="0">
                <a:solidFill>
                  <a:srgbClr val="FF0000"/>
                </a:solidFill>
                <a:latin typeface="Calibri" pitchFamily="34" charset="0"/>
              </a:rPr>
              <a:t>Strategies to address gender specific constraints and empower women smallholder </a:t>
            </a:r>
            <a:r>
              <a:rPr lang="en-GB" sz="3000" b="1" dirty="0" smtClean="0">
                <a:solidFill>
                  <a:srgbClr val="FF0000"/>
                </a:solidFill>
                <a:latin typeface="Calibri" pitchFamily="34" charset="0"/>
              </a:rPr>
              <a:t>farmers</a:t>
            </a:r>
            <a:r>
              <a:rPr lang="en-GB" sz="2500" b="1" baseline="30000" dirty="0" smtClean="0">
                <a:solidFill>
                  <a:srgbClr val="FF0000"/>
                </a:solidFill>
                <a:latin typeface="Calibri" pitchFamily="34" charset="0"/>
              </a:rPr>
              <a:t>2</a:t>
            </a:r>
            <a:endParaRPr lang="en-GB" sz="2500" b="1" baseline="30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44216" y="2004948"/>
            <a:ext cx="7164288" cy="5024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200" dirty="0" smtClean="0">
                <a:latin typeface="Calibri" pitchFamily="34" charset="0"/>
              </a:rPr>
              <a:t>Active participation of women in collective action (and solidarity with women who cant join the groups)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2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200" dirty="0" smtClean="0">
                <a:latin typeface="Calibri" pitchFamily="34" charset="0"/>
              </a:rPr>
              <a:t>Improved access to and management of productive resources (individual and collective) for women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2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200" dirty="0" smtClean="0">
                <a:latin typeface="Calibri" pitchFamily="34" charset="0"/>
              </a:rPr>
              <a:t>Enhanced contributions by women to household revenues (and control over these resources)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12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GB" sz="2200" dirty="0" smtClean="0">
                <a:latin typeface="Calibri" pitchFamily="34" charset="0"/>
              </a:rPr>
              <a:t>Optimised time and resources spent in care and reproductive activities by women – policies and interventions must recognise women’s paid and unpaid work, including unpaid care work   </a:t>
            </a:r>
            <a:endParaRPr lang="en-GB" sz="2200" dirty="0" smtClean="0">
              <a:latin typeface="Calibri" pitchFamily="34" charset="0"/>
            </a:endParaRPr>
          </a:p>
          <a:p>
            <a:pPr marL="457200" indent="-457200"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457200" indent="-457200">
              <a:defRPr/>
            </a:pPr>
            <a:endParaRPr lang="en-GB" sz="1000" dirty="0" smtClean="0">
              <a:latin typeface="Calibri" pitchFamily="34" charset="0"/>
            </a:endParaRPr>
          </a:p>
          <a:p>
            <a:pPr marL="180975" indent="-90488">
              <a:defRPr/>
            </a:pPr>
            <a:r>
              <a:rPr lang="en-GB" sz="1100" baseline="30000" dirty="0" smtClean="0">
                <a:latin typeface="Calibri" pitchFamily="34" charset="0"/>
              </a:rPr>
              <a:t>2</a:t>
            </a:r>
            <a:r>
              <a:rPr lang="en-GB" sz="1100" dirty="0" smtClean="0">
                <a:latin typeface="Calibri" pitchFamily="34" charset="0"/>
              </a:rPr>
              <a:t>  Adapted from ActionAid. Forthcoming. </a:t>
            </a:r>
            <a:r>
              <a:rPr lang="en-GB" sz="1100" i="1" dirty="0" smtClean="0">
                <a:latin typeface="Calibri" pitchFamily="34" charset="0"/>
              </a:rPr>
              <a:t>The Long Road from Household Food Security to Women's Empowerment - Signposts from Bangladesh and The </a:t>
            </a:r>
            <a:r>
              <a:rPr lang="en-GB" sz="1100" i="1" dirty="0" smtClean="0">
                <a:latin typeface="Calibri" pitchFamily="34" charset="0"/>
              </a:rPr>
              <a:t>Gambia. </a:t>
            </a:r>
            <a:r>
              <a:rPr lang="en-GB" sz="1100" dirty="0" smtClean="0">
                <a:latin typeface="Calibri" pitchFamily="34" charset="0"/>
              </a:rPr>
              <a:t>Johannesburg: ActionAid.</a:t>
            </a:r>
            <a:endParaRPr lang="en-GB" sz="1100" dirty="0" smtClean="0">
              <a:latin typeface="Calibri" pitchFamily="34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GB" sz="2250" dirty="0" smtClean="0">
              <a:latin typeface="Calibri" pitchFamily="34" charset="0"/>
            </a:endParaRPr>
          </a:p>
        </p:txBody>
      </p:sp>
      <p:pic>
        <p:nvPicPr>
          <p:cNvPr id="8" name="Picture 5" descr="women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06563"/>
            <a:ext cx="1709738" cy="17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76389scr_48d8330dcd7410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135563"/>
            <a:ext cx="1709738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48453scr_3c36519cd7ff7f1.jpg"/>
          <p:cNvPicPr>
            <a:picLocks noChangeAspect="1"/>
          </p:cNvPicPr>
          <p:nvPr/>
        </p:nvPicPr>
        <p:blipFill>
          <a:blip r:embed="rId5" cstate="print"/>
          <a:srcRect l="15573" r="17516"/>
          <a:stretch>
            <a:fillRect/>
          </a:stretch>
        </p:blipFill>
        <p:spPr>
          <a:xfrm>
            <a:off x="-15248" y="3417943"/>
            <a:ext cx="1724597" cy="1717200"/>
          </a:xfrm>
          <a:prstGeom prst="rect">
            <a:avLst/>
          </a:prstGeom>
        </p:spPr>
      </p:pic>
      <p:pic>
        <p:nvPicPr>
          <p:cNvPr id="11" name="Picture 10" descr="37358scr.jpg"/>
          <p:cNvPicPr>
            <a:picLocks noChangeAspect="1"/>
          </p:cNvPicPr>
          <p:nvPr/>
        </p:nvPicPr>
        <p:blipFill>
          <a:blip r:embed="rId6" cstate="print"/>
          <a:srcRect t="20326" b="13057"/>
          <a:stretch>
            <a:fillRect/>
          </a:stretch>
        </p:blipFill>
        <p:spPr>
          <a:xfrm>
            <a:off x="-6032" y="-3437"/>
            <a:ext cx="1713395" cy="1710000"/>
          </a:xfrm>
          <a:prstGeom prst="rect">
            <a:avLst/>
          </a:prstGeom>
        </p:spPr>
      </p:pic>
      <p:pic>
        <p:nvPicPr>
          <p:cNvPr id="12" name="Picture 11" descr="AA_Logotype100_RGB.eps"/>
          <p:cNvPicPr>
            <a:picLocks noChangeAspect="1"/>
          </p:cNvPicPr>
          <p:nvPr/>
        </p:nvPicPr>
        <p:blipFill>
          <a:blip r:embed="rId7" cstate="print">
            <a:lum bright="77000" contrast="12000"/>
          </a:blip>
          <a:stretch>
            <a:fillRect/>
          </a:stretch>
        </p:blipFill>
        <p:spPr>
          <a:xfrm>
            <a:off x="7164288" y="81136"/>
            <a:ext cx="1911558" cy="251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C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6" descr="ActionAid_Logo_W_O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1400" y="260350"/>
            <a:ext cx="27717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 Banner Text Master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No Banner Text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 Banner Text Master 1">
        <a:dk1>
          <a:srgbClr val="000000"/>
        </a:dk1>
        <a:lt1>
          <a:srgbClr val="FFFFFF"/>
        </a:lt1>
        <a:dk2>
          <a:srgbClr val="5F5F5F"/>
        </a:dk2>
        <a:lt2>
          <a:srgbClr val="017A8D"/>
        </a:lt2>
        <a:accent1>
          <a:srgbClr val="4BCAFF"/>
        </a:accent1>
        <a:accent2>
          <a:srgbClr val="F6CA33"/>
        </a:accent2>
        <a:accent3>
          <a:srgbClr val="FFFFFF"/>
        </a:accent3>
        <a:accent4>
          <a:srgbClr val="000000"/>
        </a:accent4>
        <a:accent5>
          <a:srgbClr val="B1E1FF"/>
        </a:accent5>
        <a:accent6>
          <a:srgbClr val="DFB72D"/>
        </a:accent6>
        <a:hlink>
          <a:srgbClr val="FD7DCF"/>
        </a:hlink>
        <a:folHlink>
          <a:srgbClr val="EC193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 Banner Text Master 2">
        <a:dk1>
          <a:srgbClr val="204C56"/>
        </a:dk1>
        <a:lt1>
          <a:srgbClr val="FFFFFF"/>
        </a:lt1>
        <a:dk2>
          <a:srgbClr val="2B87C8"/>
        </a:dk2>
        <a:lt2>
          <a:srgbClr val="BEBEBE"/>
        </a:lt2>
        <a:accent1>
          <a:srgbClr val="4BCAFF"/>
        </a:accent1>
        <a:accent2>
          <a:srgbClr val="EC1936"/>
        </a:accent2>
        <a:accent3>
          <a:srgbClr val="ACC3E0"/>
        </a:accent3>
        <a:accent4>
          <a:srgbClr val="DADADA"/>
        </a:accent4>
        <a:accent5>
          <a:srgbClr val="B1E1FF"/>
        </a:accent5>
        <a:accent6>
          <a:srgbClr val="D61630"/>
        </a:accent6>
        <a:hlink>
          <a:srgbClr val="FD7DCF"/>
        </a:hlink>
        <a:folHlink>
          <a:srgbClr val="F6CA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 Banner Text Master 3">
        <a:dk1>
          <a:srgbClr val="000000"/>
        </a:dk1>
        <a:lt1>
          <a:srgbClr val="FFFFFF"/>
        </a:lt1>
        <a:dk2>
          <a:srgbClr val="BEBEBE"/>
        </a:dk2>
        <a:lt2>
          <a:srgbClr val="588872"/>
        </a:lt2>
        <a:accent1>
          <a:srgbClr val="204856"/>
        </a:accent1>
        <a:accent2>
          <a:srgbClr val="BF962D"/>
        </a:accent2>
        <a:accent3>
          <a:srgbClr val="FFFFFF"/>
        </a:accent3>
        <a:accent4>
          <a:srgbClr val="000000"/>
        </a:accent4>
        <a:accent5>
          <a:srgbClr val="ABB1B4"/>
        </a:accent5>
        <a:accent6>
          <a:srgbClr val="AD8728"/>
        </a:accent6>
        <a:hlink>
          <a:srgbClr val="C86DFB"/>
        </a:hlink>
        <a:folHlink>
          <a:srgbClr val="7C20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 Banner Text Master 4">
        <a:dk1>
          <a:srgbClr val="204C56"/>
        </a:dk1>
        <a:lt1>
          <a:srgbClr val="FFFFFF"/>
        </a:lt1>
        <a:dk2>
          <a:srgbClr val="2B87C8"/>
        </a:dk2>
        <a:lt2>
          <a:srgbClr val="BEBEBE"/>
        </a:lt2>
        <a:accent1>
          <a:srgbClr val="588872"/>
        </a:accent1>
        <a:accent2>
          <a:srgbClr val="BE962D"/>
        </a:accent2>
        <a:accent3>
          <a:srgbClr val="ACC3E0"/>
        </a:accent3>
        <a:accent4>
          <a:srgbClr val="DADADA"/>
        </a:accent4>
        <a:accent5>
          <a:srgbClr val="B4C3BC"/>
        </a:accent5>
        <a:accent6>
          <a:srgbClr val="AC8728"/>
        </a:accent6>
        <a:hlink>
          <a:srgbClr val="C86DFB"/>
        </a:hlink>
        <a:folHlink>
          <a:srgbClr val="7C206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o Banner Text Master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1_No Banner Text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No Banner Text Master 1">
        <a:dk1>
          <a:srgbClr val="000000"/>
        </a:dk1>
        <a:lt1>
          <a:srgbClr val="FFFFFF"/>
        </a:lt1>
        <a:dk2>
          <a:srgbClr val="5F5F5F"/>
        </a:dk2>
        <a:lt2>
          <a:srgbClr val="017A8D"/>
        </a:lt2>
        <a:accent1>
          <a:srgbClr val="4BCAFF"/>
        </a:accent1>
        <a:accent2>
          <a:srgbClr val="F6CA33"/>
        </a:accent2>
        <a:accent3>
          <a:srgbClr val="FFFFFF"/>
        </a:accent3>
        <a:accent4>
          <a:srgbClr val="000000"/>
        </a:accent4>
        <a:accent5>
          <a:srgbClr val="B1E1FF"/>
        </a:accent5>
        <a:accent6>
          <a:srgbClr val="DFB72D"/>
        </a:accent6>
        <a:hlink>
          <a:srgbClr val="FD7DCF"/>
        </a:hlink>
        <a:folHlink>
          <a:srgbClr val="EC193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 Banner Text Master 2">
        <a:dk1>
          <a:srgbClr val="204C56"/>
        </a:dk1>
        <a:lt1>
          <a:srgbClr val="FFFFFF"/>
        </a:lt1>
        <a:dk2>
          <a:srgbClr val="2B87C8"/>
        </a:dk2>
        <a:lt2>
          <a:srgbClr val="BEBEBE"/>
        </a:lt2>
        <a:accent1>
          <a:srgbClr val="4BCAFF"/>
        </a:accent1>
        <a:accent2>
          <a:srgbClr val="EC1936"/>
        </a:accent2>
        <a:accent3>
          <a:srgbClr val="ACC3E0"/>
        </a:accent3>
        <a:accent4>
          <a:srgbClr val="DADADA"/>
        </a:accent4>
        <a:accent5>
          <a:srgbClr val="B1E1FF"/>
        </a:accent5>
        <a:accent6>
          <a:srgbClr val="D61630"/>
        </a:accent6>
        <a:hlink>
          <a:srgbClr val="FD7DCF"/>
        </a:hlink>
        <a:folHlink>
          <a:srgbClr val="F6CA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 Banner Text Master 3">
        <a:dk1>
          <a:srgbClr val="000000"/>
        </a:dk1>
        <a:lt1>
          <a:srgbClr val="FFFFFF"/>
        </a:lt1>
        <a:dk2>
          <a:srgbClr val="BEBEBE"/>
        </a:dk2>
        <a:lt2>
          <a:srgbClr val="588872"/>
        </a:lt2>
        <a:accent1>
          <a:srgbClr val="204856"/>
        </a:accent1>
        <a:accent2>
          <a:srgbClr val="BF962D"/>
        </a:accent2>
        <a:accent3>
          <a:srgbClr val="FFFFFF"/>
        </a:accent3>
        <a:accent4>
          <a:srgbClr val="000000"/>
        </a:accent4>
        <a:accent5>
          <a:srgbClr val="ABB1B4"/>
        </a:accent5>
        <a:accent6>
          <a:srgbClr val="AD8728"/>
        </a:accent6>
        <a:hlink>
          <a:srgbClr val="C86DFB"/>
        </a:hlink>
        <a:folHlink>
          <a:srgbClr val="7C20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 Banner Text Master 4">
        <a:dk1>
          <a:srgbClr val="204C56"/>
        </a:dk1>
        <a:lt1>
          <a:srgbClr val="FFFFFF"/>
        </a:lt1>
        <a:dk2>
          <a:srgbClr val="2B87C8"/>
        </a:dk2>
        <a:lt2>
          <a:srgbClr val="BEBEBE"/>
        </a:lt2>
        <a:accent1>
          <a:srgbClr val="588872"/>
        </a:accent1>
        <a:accent2>
          <a:srgbClr val="BE962D"/>
        </a:accent2>
        <a:accent3>
          <a:srgbClr val="ACC3E0"/>
        </a:accent3>
        <a:accent4>
          <a:srgbClr val="DADADA"/>
        </a:accent4>
        <a:accent5>
          <a:srgbClr val="B4C3BC"/>
        </a:accent5>
        <a:accent6>
          <a:srgbClr val="AC8728"/>
        </a:accent6>
        <a:hlink>
          <a:srgbClr val="C86DFB"/>
        </a:hlink>
        <a:folHlink>
          <a:srgbClr val="7C206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1428</TotalTime>
  <Words>498</Words>
  <Application>Microsoft Office PowerPoint</Application>
  <PresentationFormat>On-screen Show (4:3)</PresentationFormat>
  <Paragraphs>64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No Banner Text Master</vt:lpstr>
      <vt:lpstr>1_No Banner Text Master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Design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Gina Cooper</dc:creator>
  <cp:lastModifiedBy>Youjin.Chung</cp:lastModifiedBy>
  <cp:revision>142</cp:revision>
  <dcterms:created xsi:type="dcterms:W3CDTF">2007-10-26T14:51:44Z</dcterms:created>
  <dcterms:modified xsi:type="dcterms:W3CDTF">2011-06-06T13:11:47Z</dcterms:modified>
</cp:coreProperties>
</file>